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Opening. Set the tone: this is where every network study actually begins, not with a clever method but with a plain question and no idea whether the data can answer it. In the next 30 minutes we go from zero to a defensible go/no-go decision, using the public ATLAS demo so nobody needs institutional access yet. Note the attribution line: this was built for the JHU OHDSI MCH Fellowship, but the workflow is disease-agnostic — tell people to swap in whatever disease area they work in. Tell them the whole module rides on one running example.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not read every bullet. Highlight the two that save the most pain: whether childbearing-age and obstetric data are captured (the load-bearing element), and whether aggregate counts are allowed before full IRB, so they do not generate anything they are not cleared to. Mention the take-home has a copy-paste first-contact email.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conceptual heart of the demo that follows. Existence lives in the vocabulary and is the same everywhere; presence lives in the specific instance and is what determines feasibility. Keep those two apart and confusion drops away. The bottom line explains why the unmapped rate is a real steward question, not a technicality.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Short but high-value, especially for clinical fellows new to the model. The single most common false negative in feasibility is looking in the wrong table. Establish the reflex: identify the domain, then go to that table, then count.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expectations honestly before you open the tool. The demo data cannot answer our pregnancy question, and that is exactly why it is the perfect teaching database: it lets us watch infeasibility happen cleanly and safely. Diabetes will look great; the pregnancy filter will empty the cohort. Prime them to watch for that.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 live if the connection is good, otherwise narrate from screenshots; either way the sequence is the same. In Search, show diabetes with big counts, then preeclampsia with tiny counts — first hint of trouble. Build concept sets, then a cohort whose entry is a pregnancy event with prior diabetes required. Then generate. The next slide is the payoff.</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Slow down. Before you explain, ask the room why the cohort is empty. Let a clinical fellow and a technical fellow each guess. The answer they should reach on their own: the concepts exist but the population does not. This is the beat the whole module is built around. If they leave with one idea, it is this.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transferable habit, the thing that outlives the demo. Two empties look identical on screen and call for opposite moves. A concept problem might be a mapping fix. A population problem means the source can never answer the question, so you take it elsewhere — which leads straight into the network.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Reassure them the free public tool is where you design and validate the logic at no cost, then point that logic at data that can actually answer the question. This is documented as a design goal of the public instance in the Book of OHDSI. It also means the work they do in the demo today is not throwaway.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questions like this one, the relevant subgroups are often too small at one site, so the network is frequently the only path to enough power. Be honest about what it is not: not instant, not a single sign-on to raw data, not a replacement for local governance. What it is: a disciplined way to answer across many populations without exposing anyone's people. You do not need to master HADES or Strategus for feasibility, only to know they exist.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Land the decision as the deliverable. The one-page worksheet in the take-home turns this slide into something they fill in for their own question. Reinforce that a no discovered here saved them the study; that reframe is the whole return on the last 30 minutes.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Normalize the discomfort. The mixed room, clinical and technical, all feel the same disorientation here. Reframe it: not knowing who to ask is the starting line, not a personal deficiency. Everything today is about turning that disorientation into a short list of checks.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on the habit, not the tooling. The fellows who finish with a running network study are not the ones with the cleverest questions; they are the ones who checked feasibility first and spent their real time on what survived. Point them to the take-home pages and encourage them to run their own question through the worksheet this week.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these as a promise, not a syllabus. Point out that each objective maps to one segment of the next 30 minutes. The last one is the real deliverable: a decision they can defend.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the question slowly. Everyone, clinical or technical, can reason about diabetes and pregnancy, which is why it works for a mixed room. Flag now that this question has a hidden hard part we will hit in two slides: you have to identify and date a pregnancy. Invite them to hold their own question in mind and map it to the same shape.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thesis of the whole module. The job of feasibility assessment is to move the moment of failure from month six to minute five. Everything else today is technique in service of that move. If they remember one slide, this is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the table top to bottom. The point is that a question becomes checkable only once it is this specific. Then land the closer: the target, prior condition, exposure, and outcome all hang off being able to identify and date a pregnancy. That is the load-bearing element, and the next slides return to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six are the spine of the rest of the module — each later segment answers one or two of them. Emphasize check 1 versus check 2: a concept can exist in the vocabulary and appear zero times in your data. That single distinction prevents most feasibility confusion, and the ATLAS demo will make it visceral.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not let this scare them off the question; use it to make them planners. The lesson is that the pregnancy-timing layer is the part that takes work, so name it on day one. This is also a credibility moment with the clinical fellows, who know pregnancy dating is hard clinically and will appreciate that the data problem mirrors the clinical 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shortcuts beat the org chart: ask whether your institution is an OHDSI collaborator, and ask a colleague who has published a cohort study who they worked with. A name is faster than a directory. The right-hand card matters because people conflate platforms. Be specific or you get handed the wrong 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3D1F44"/>
        </a:solidFill>
      </p:bgPr>
    </p:bg>
    <p:spTree>
      <p:nvGrpSpPr>
        <p:cNvPr id="1" name=""/>
        <p:cNvGrpSpPr/>
        <p:nvPr/>
      </p:nvGrpSpPr>
      <p:grpSpPr>
        <a:xfrm>
          <a:off x="0" y="0"/>
          <a:ext cx="0" cy="0"/>
          <a:chOff x="0" y="0"/>
          <a:chExt cx="0" cy="0"/>
        </a:xfrm>
      </p:grpSpPr>
      <p:sp>
        <p:nvSpPr>
          <p:cNvPr id="2" name="Text 0"/>
          <p:cNvSpPr/>
          <p:nvPr/>
        </p:nvSpPr>
        <p:spPr>
          <a:xfrm>
            <a:off x="566928" y="1234440"/>
            <a:ext cx="8010144" cy="320040"/>
          </a:xfrm>
          <a:prstGeom prst="rect">
            <a:avLst/>
          </a:prstGeom>
          <a:noFill/>
          <a:ln/>
        </p:spPr>
        <p:txBody>
          <a:bodyPr wrap="square" rtlCol="0" anchor="ctr"/>
          <a:lstStyle/>
          <a:p>
            <a:pPr indent="0" marL="0">
              <a:buNone/>
            </a:pPr>
            <a:r>
              <a:rPr lang="en-US" sz="1200" b="1" spc="200" kern="0" dirty="0">
                <a:solidFill>
                  <a:srgbClr val="B872C0"/>
                </a:solidFill>
                <a:latin typeface="Calibri" pitchFamily="34" charset="0"/>
                <a:ea typeface="Calibri" pitchFamily="34" charset="-122"/>
                <a:cs typeface="Calibri" pitchFamily="34" charset="-120"/>
              </a:rPr>
              <a:t>OMOP · OHDSI FEASIBILITY WALKTHROUGH</a:t>
            </a:r>
            <a:endParaRPr lang="en-US" sz="1200" dirty="0"/>
          </a:p>
        </p:txBody>
      </p:sp>
      <p:sp>
        <p:nvSpPr>
          <p:cNvPr id="3" name="Text 1"/>
          <p:cNvSpPr/>
          <p:nvPr/>
        </p:nvSpPr>
        <p:spPr>
          <a:xfrm>
            <a:off x="566928" y="1600200"/>
            <a:ext cx="8010144" cy="914400"/>
          </a:xfrm>
          <a:prstGeom prst="rect">
            <a:avLst/>
          </a:prstGeom>
          <a:noFill/>
          <a:ln/>
        </p:spPr>
        <p:txBody>
          <a:bodyPr wrap="square" rtlCol="0" anchor="ctr"/>
          <a:lstStyle/>
          <a:p>
            <a:pPr indent="0" marL="0">
              <a:buNone/>
            </a:pPr>
            <a:r>
              <a:rPr lang="en-US" sz="4800" b="1" dirty="0">
                <a:solidFill>
                  <a:srgbClr val="FFFFFF"/>
                </a:solidFill>
                <a:latin typeface="Cambria" pitchFamily="34" charset="0"/>
                <a:ea typeface="Cambria" pitchFamily="34" charset="-122"/>
                <a:cs typeface="Cambria" pitchFamily="34" charset="-120"/>
              </a:rPr>
              <a:t>Is My Question Feasible?</a:t>
            </a:r>
            <a:endParaRPr lang="en-US" sz="4800" dirty="0"/>
          </a:p>
        </p:txBody>
      </p:sp>
      <p:sp>
        <p:nvSpPr>
          <p:cNvPr id="4" name="Text 2"/>
          <p:cNvSpPr/>
          <p:nvPr/>
        </p:nvSpPr>
        <p:spPr>
          <a:xfrm>
            <a:off x="566928" y="2606040"/>
            <a:ext cx="8010144" cy="457200"/>
          </a:xfrm>
          <a:prstGeom prst="rect">
            <a:avLst/>
          </a:prstGeom>
          <a:noFill/>
          <a:ln/>
        </p:spPr>
        <p:txBody>
          <a:bodyPr wrap="square" rtlCol="0" anchor="ctr"/>
          <a:lstStyle/>
          <a:p>
            <a:pPr indent="0" marL="0">
              <a:buNone/>
            </a:pPr>
            <a:r>
              <a:rPr lang="en-US" sz="1700" dirty="0">
                <a:solidFill>
                  <a:srgbClr val="E9DCEE"/>
                </a:solidFill>
                <a:latin typeface="Calibri" pitchFamily="34" charset="0"/>
                <a:ea typeface="Calibri" pitchFamily="34" charset="-122"/>
                <a:cs typeface="Calibri" pitchFamily="34" charset="-120"/>
              </a:rPr>
              <a:t>A first look at your OMOP instance — from a question to a go / no-go decision</a:t>
            </a:r>
            <a:endParaRPr lang="en-US" sz="1700" dirty="0"/>
          </a:p>
        </p:txBody>
      </p:sp>
      <p:sp>
        <p:nvSpPr>
          <p:cNvPr id="5" name="Text 3"/>
          <p:cNvSpPr/>
          <p:nvPr/>
        </p:nvSpPr>
        <p:spPr>
          <a:xfrm>
            <a:off x="566928" y="3063240"/>
            <a:ext cx="8010144" cy="365760"/>
          </a:xfrm>
          <a:prstGeom prst="rect">
            <a:avLst/>
          </a:prstGeom>
          <a:noFill/>
          <a:ln/>
        </p:spPr>
        <p:txBody>
          <a:bodyPr wrap="square" rtlCol="0" anchor="ctr"/>
          <a:lstStyle/>
          <a:p>
            <a:pPr indent="0" marL="0">
              <a:buNone/>
            </a:pPr>
            <a:r>
              <a:rPr lang="en-US" sz="1300" dirty="0">
                <a:solidFill>
                  <a:srgbClr val="B872C0"/>
                </a:solidFill>
                <a:latin typeface="Calibri" pitchFamily="34" charset="0"/>
                <a:ea typeface="Calibri" pitchFamily="34" charset="-122"/>
                <a:cs typeface="Calibri" pitchFamily="34" charset="-120"/>
              </a:rPr>
              <a:t>~30 minutes   ·   guided walkthrough with the public ATLAS demo</a:t>
            </a:r>
            <a:endParaRPr lang="en-US" sz="1300" dirty="0"/>
          </a:p>
        </p:txBody>
      </p:sp>
      <p:sp>
        <p:nvSpPr>
          <p:cNvPr id="6" name="Shape 4"/>
          <p:cNvSpPr/>
          <p:nvPr/>
        </p:nvSpPr>
        <p:spPr>
          <a:xfrm>
            <a:off x="566928" y="3977640"/>
            <a:ext cx="8010144" cy="0"/>
          </a:xfrm>
          <a:prstGeom prst="line">
            <a:avLst/>
          </a:prstGeom>
          <a:noFill/>
          <a:ln w="12700">
            <a:solidFill>
              <a:srgbClr val="5C3D63"/>
            </a:solidFill>
            <a:prstDash val="solid"/>
          </a:ln>
        </p:spPr>
      </p:sp>
      <p:sp>
        <p:nvSpPr>
          <p:cNvPr id="7" name="Text 5"/>
          <p:cNvSpPr/>
          <p:nvPr/>
        </p:nvSpPr>
        <p:spPr>
          <a:xfrm>
            <a:off x="566928" y="4114800"/>
            <a:ext cx="8010144" cy="548640"/>
          </a:xfrm>
          <a:prstGeom prst="rect">
            <a:avLst/>
          </a:prstGeom>
          <a:noFill/>
          <a:ln/>
        </p:spPr>
        <p:txBody>
          <a:bodyPr wrap="square" rtlCol="0" anchor="ctr"/>
          <a:lstStyle/>
          <a:p>
            <a:pPr indent="0" marL="0">
              <a:buNone/>
            </a:pPr>
            <a:r>
              <a:rPr lang="en-US" sz="1150" i="1" dirty="0">
                <a:solidFill>
                  <a:srgbClr val="C9A9D0"/>
                </a:solidFill>
                <a:latin typeface="Calibri" pitchFamily="34" charset="0"/>
                <a:ea typeface="Calibri" pitchFamily="34" charset="-122"/>
                <a:cs typeface="Calibri" pitchFamily="34" charset="-120"/>
              </a:rPr>
              <a:t>Developed as a use case for the JHU OHDSI MCH Fellowship. The workflow is disease-agnostic — adapt the running example to your own disease area.</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THE QUESTIONS THAT CLOSE OFF FAILURE MODES</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What to ask them</a:t>
            </a:r>
            <a:endParaRPr lang="en-US" sz="3400" dirty="0"/>
          </a:p>
        </p:txBody>
      </p:sp>
      <p:sp>
        <p:nvSpPr>
          <p:cNvPr id="4" name="Shape 2"/>
          <p:cNvSpPr/>
          <p:nvPr/>
        </p:nvSpPr>
        <p:spPr>
          <a:xfrm>
            <a:off x="566928" y="1783080"/>
            <a:ext cx="3822192" cy="1115568"/>
          </a:xfrm>
          <a:prstGeom prst="roundRect">
            <a:avLst>
              <a:gd name="adj" fmla="val 6557"/>
            </a:avLst>
          </a:prstGeom>
          <a:solidFill>
            <a:srgbClr val="F4EEF6"/>
          </a:solidFill>
          <a:ln w="12700">
            <a:solidFill>
              <a:srgbClr val="E3D8E8"/>
            </a:solidFill>
            <a:prstDash val="solid"/>
          </a:ln>
        </p:spPr>
      </p:sp>
      <p:sp>
        <p:nvSpPr>
          <p:cNvPr id="5" name="Text 3"/>
          <p:cNvSpPr/>
          <p:nvPr/>
        </p:nvSpPr>
        <p:spPr>
          <a:xfrm>
            <a:off x="795528" y="1929384"/>
            <a:ext cx="3364992" cy="274320"/>
          </a:xfrm>
          <a:prstGeom prst="rect">
            <a:avLst/>
          </a:prstGeom>
          <a:noFill/>
          <a:ln/>
        </p:spPr>
        <p:txBody>
          <a:bodyPr wrap="square" rtlCol="0" anchor="ctr"/>
          <a:lstStyle/>
          <a:p>
            <a:pPr indent="0" marL="0">
              <a:buNone/>
            </a:pPr>
            <a:r>
              <a:rPr lang="en-US" sz="1600" b="1" dirty="0">
                <a:solidFill>
                  <a:srgbClr val="904199"/>
                </a:solidFill>
                <a:latin typeface="Cambria" pitchFamily="34" charset="0"/>
                <a:ea typeface="Cambria" pitchFamily="34" charset="-122"/>
                <a:cs typeface="Cambria" pitchFamily="34" charset="-120"/>
              </a:rPr>
              <a:t>Source &amp; scope</a:t>
            </a:r>
            <a:endParaRPr lang="en-US" sz="1600" dirty="0"/>
          </a:p>
        </p:txBody>
      </p:sp>
      <p:sp>
        <p:nvSpPr>
          <p:cNvPr id="6" name="Text 4"/>
          <p:cNvSpPr/>
          <p:nvPr/>
        </p:nvSpPr>
        <p:spPr>
          <a:xfrm>
            <a:off x="795528" y="2240280"/>
            <a:ext cx="3364992" cy="548640"/>
          </a:xfrm>
          <a:prstGeom prst="rect">
            <a:avLst/>
          </a:prstGeom>
          <a:noFill/>
          <a:ln/>
        </p:spPr>
        <p:txBody>
          <a:bodyPr wrap="square" rtlCol="0" anchor="ctr"/>
          <a:lstStyle/>
          <a:p>
            <a:pPr indent="0" marL="0">
              <a:lnSpc>
                <a:spcPct val="105000"/>
              </a:lnSpc>
              <a:buNone/>
            </a:pPr>
            <a:r>
              <a:rPr lang="en-US" sz="1250" dirty="0">
                <a:solidFill>
                  <a:srgbClr val="2B2230"/>
                </a:solidFill>
                <a:latin typeface="Calibri" pitchFamily="34" charset="0"/>
                <a:ea typeface="Calibri" pitchFamily="34" charset="-122"/>
                <a:cs typeface="Calibri" pitchFamily="34" charset="-120"/>
              </a:rPr>
              <a:t>EHR, claims, or both? Which EHR?  ·  Which facilities and dates?  ·  Childbearing-age &amp; obstetric care captured?</a:t>
            </a:r>
            <a:endParaRPr lang="en-US" sz="1250" dirty="0"/>
          </a:p>
        </p:txBody>
      </p:sp>
      <p:sp>
        <p:nvSpPr>
          <p:cNvPr id="7" name="Shape 5"/>
          <p:cNvSpPr/>
          <p:nvPr/>
        </p:nvSpPr>
        <p:spPr>
          <a:xfrm>
            <a:off x="4754880" y="1783080"/>
            <a:ext cx="3822192" cy="1115568"/>
          </a:xfrm>
          <a:prstGeom prst="roundRect">
            <a:avLst>
              <a:gd name="adj" fmla="val 6557"/>
            </a:avLst>
          </a:prstGeom>
          <a:solidFill>
            <a:srgbClr val="F4EEF6"/>
          </a:solidFill>
          <a:ln w="12700">
            <a:solidFill>
              <a:srgbClr val="E3D8E8"/>
            </a:solidFill>
            <a:prstDash val="solid"/>
          </a:ln>
        </p:spPr>
      </p:sp>
      <p:sp>
        <p:nvSpPr>
          <p:cNvPr id="8" name="Text 6"/>
          <p:cNvSpPr/>
          <p:nvPr/>
        </p:nvSpPr>
        <p:spPr>
          <a:xfrm>
            <a:off x="4983480" y="1929384"/>
            <a:ext cx="3364992" cy="274320"/>
          </a:xfrm>
          <a:prstGeom prst="rect">
            <a:avLst/>
          </a:prstGeom>
          <a:noFill/>
          <a:ln/>
        </p:spPr>
        <p:txBody>
          <a:bodyPr wrap="square" rtlCol="0" anchor="ctr"/>
          <a:lstStyle/>
          <a:p>
            <a:pPr indent="0" marL="0">
              <a:buNone/>
            </a:pPr>
            <a:r>
              <a:rPr lang="en-US" sz="1600" b="1" dirty="0">
                <a:solidFill>
                  <a:srgbClr val="904199"/>
                </a:solidFill>
                <a:latin typeface="Cambria" pitchFamily="34" charset="0"/>
                <a:ea typeface="Cambria" pitchFamily="34" charset="-122"/>
                <a:cs typeface="Cambria" pitchFamily="34" charset="-120"/>
              </a:rPr>
              <a:t>Model &amp; mapping</a:t>
            </a:r>
            <a:endParaRPr lang="en-US" sz="1600" dirty="0"/>
          </a:p>
        </p:txBody>
      </p:sp>
      <p:sp>
        <p:nvSpPr>
          <p:cNvPr id="9" name="Text 7"/>
          <p:cNvSpPr/>
          <p:nvPr/>
        </p:nvSpPr>
        <p:spPr>
          <a:xfrm>
            <a:off x="4983480" y="2240280"/>
            <a:ext cx="3364992" cy="548640"/>
          </a:xfrm>
          <a:prstGeom prst="rect">
            <a:avLst/>
          </a:prstGeom>
          <a:noFill/>
          <a:ln/>
        </p:spPr>
        <p:txBody>
          <a:bodyPr wrap="square" rtlCol="0" anchor="ctr"/>
          <a:lstStyle/>
          <a:p>
            <a:pPr indent="0" marL="0">
              <a:lnSpc>
                <a:spcPct val="105000"/>
              </a:lnSpc>
              <a:buNone/>
            </a:pPr>
            <a:r>
              <a:rPr lang="en-US" sz="1250" dirty="0">
                <a:solidFill>
                  <a:srgbClr val="2B2230"/>
                </a:solidFill>
                <a:latin typeface="Calibri" pitchFamily="34" charset="0"/>
                <a:ea typeface="Calibri" pitchFamily="34" charset="-122"/>
                <a:cs typeface="Calibri" pitchFamily="34" charset="-120"/>
              </a:rPr>
              <a:t>CDM version (5.3 / 5.4) and vocab release?  ·  Which domains are well populated?  ·  Unmapped rate for conditions and drugs?</a:t>
            </a:r>
            <a:endParaRPr lang="en-US" sz="1250" dirty="0"/>
          </a:p>
        </p:txBody>
      </p:sp>
      <p:sp>
        <p:nvSpPr>
          <p:cNvPr id="10" name="Shape 8"/>
          <p:cNvSpPr/>
          <p:nvPr/>
        </p:nvSpPr>
        <p:spPr>
          <a:xfrm>
            <a:off x="566928" y="3044952"/>
            <a:ext cx="3822192" cy="1115568"/>
          </a:xfrm>
          <a:prstGeom prst="roundRect">
            <a:avLst>
              <a:gd name="adj" fmla="val 6557"/>
            </a:avLst>
          </a:prstGeom>
          <a:solidFill>
            <a:srgbClr val="F4EEF6"/>
          </a:solidFill>
          <a:ln w="12700">
            <a:solidFill>
              <a:srgbClr val="E3D8E8"/>
            </a:solidFill>
            <a:prstDash val="solid"/>
          </a:ln>
        </p:spPr>
      </p:sp>
      <p:sp>
        <p:nvSpPr>
          <p:cNvPr id="11" name="Text 9"/>
          <p:cNvSpPr/>
          <p:nvPr/>
        </p:nvSpPr>
        <p:spPr>
          <a:xfrm>
            <a:off x="795528" y="3191256"/>
            <a:ext cx="3364992" cy="274320"/>
          </a:xfrm>
          <a:prstGeom prst="rect">
            <a:avLst/>
          </a:prstGeom>
          <a:noFill/>
          <a:ln/>
        </p:spPr>
        <p:txBody>
          <a:bodyPr wrap="square" rtlCol="0" anchor="ctr"/>
          <a:lstStyle/>
          <a:p>
            <a:pPr indent="0" marL="0">
              <a:buNone/>
            </a:pPr>
            <a:r>
              <a:rPr lang="en-US" sz="1600" b="1" dirty="0">
                <a:solidFill>
                  <a:srgbClr val="904199"/>
                </a:solidFill>
                <a:latin typeface="Cambria" pitchFamily="34" charset="0"/>
                <a:ea typeface="Cambria" pitchFamily="34" charset="-122"/>
                <a:cs typeface="Cambria" pitchFamily="34" charset="-120"/>
              </a:rPr>
              <a:t>Quality</a:t>
            </a:r>
            <a:endParaRPr lang="en-US" sz="1600" dirty="0"/>
          </a:p>
        </p:txBody>
      </p:sp>
      <p:sp>
        <p:nvSpPr>
          <p:cNvPr id="12" name="Text 10"/>
          <p:cNvSpPr/>
          <p:nvPr/>
        </p:nvSpPr>
        <p:spPr>
          <a:xfrm>
            <a:off x="795528" y="3502152"/>
            <a:ext cx="3364992" cy="548640"/>
          </a:xfrm>
          <a:prstGeom prst="rect">
            <a:avLst/>
          </a:prstGeom>
          <a:noFill/>
          <a:ln/>
        </p:spPr>
        <p:txBody>
          <a:bodyPr wrap="square" rtlCol="0" anchor="ctr"/>
          <a:lstStyle/>
          <a:p>
            <a:pPr indent="0" marL="0">
              <a:lnSpc>
                <a:spcPct val="105000"/>
              </a:lnSpc>
              <a:buNone/>
            </a:pPr>
            <a:r>
              <a:rPr lang="en-US" sz="1250" dirty="0">
                <a:solidFill>
                  <a:srgbClr val="2B2230"/>
                </a:solidFill>
                <a:latin typeface="Calibri" pitchFamily="34" charset="0"/>
                <a:ea typeface="Calibri" pitchFamily="34" charset="-122"/>
                <a:cs typeface="Calibri" pitchFamily="34" charset="-120"/>
              </a:rPr>
              <a:t>Has Achilles been run — can you see it?  ·  Has the Data Quality Dashboard run?  ·  Pregnancy episode table or algorithm?</a:t>
            </a:r>
            <a:endParaRPr lang="en-US" sz="1250" dirty="0"/>
          </a:p>
        </p:txBody>
      </p:sp>
      <p:sp>
        <p:nvSpPr>
          <p:cNvPr id="13" name="Shape 11"/>
          <p:cNvSpPr/>
          <p:nvPr/>
        </p:nvSpPr>
        <p:spPr>
          <a:xfrm>
            <a:off x="4754880" y="3044952"/>
            <a:ext cx="3822192" cy="1115568"/>
          </a:xfrm>
          <a:prstGeom prst="roundRect">
            <a:avLst>
              <a:gd name="adj" fmla="val 6557"/>
            </a:avLst>
          </a:prstGeom>
          <a:solidFill>
            <a:srgbClr val="F4EEF6"/>
          </a:solidFill>
          <a:ln w="12700">
            <a:solidFill>
              <a:srgbClr val="E3D8E8"/>
            </a:solidFill>
            <a:prstDash val="solid"/>
          </a:ln>
        </p:spPr>
      </p:sp>
      <p:sp>
        <p:nvSpPr>
          <p:cNvPr id="14" name="Text 12"/>
          <p:cNvSpPr/>
          <p:nvPr/>
        </p:nvSpPr>
        <p:spPr>
          <a:xfrm>
            <a:off x="4983480" y="3191256"/>
            <a:ext cx="3364992" cy="274320"/>
          </a:xfrm>
          <a:prstGeom prst="rect">
            <a:avLst/>
          </a:prstGeom>
          <a:noFill/>
          <a:ln/>
        </p:spPr>
        <p:txBody>
          <a:bodyPr wrap="square" rtlCol="0" anchor="ctr"/>
          <a:lstStyle/>
          <a:p>
            <a:pPr indent="0" marL="0">
              <a:buNone/>
            </a:pPr>
            <a:r>
              <a:rPr lang="en-US" sz="1600" b="1" dirty="0">
                <a:solidFill>
                  <a:srgbClr val="904199"/>
                </a:solidFill>
                <a:latin typeface="Cambria" pitchFamily="34" charset="0"/>
                <a:ea typeface="Cambria" pitchFamily="34" charset="-122"/>
                <a:cs typeface="Cambria" pitchFamily="34" charset="-120"/>
              </a:rPr>
              <a:t>Access &amp; governance</a:t>
            </a:r>
            <a:endParaRPr lang="en-US" sz="1600" dirty="0"/>
          </a:p>
        </p:txBody>
      </p:sp>
      <p:sp>
        <p:nvSpPr>
          <p:cNvPr id="15" name="Text 13"/>
          <p:cNvSpPr/>
          <p:nvPr/>
        </p:nvSpPr>
        <p:spPr>
          <a:xfrm>
            <a:off x="4983480" y="3502152"/>
            <a:ext cx="3364992" cy="548640"/>
          </a:xfrm>
          <a:prstGeom prst="rect">
            <a:avLst/>
          </a:prstGeom>
          <a:noFill/>
          <a:ln/>
        </p:spPr>
        <p:txBody>
          <a:bodyPr wrap="square" rtlCol="0" anchor="ctr"/>
          <a:lstStyle/>
          <a:p>
            <a:pPr indent="0" marL="0">
              <a:lnSpc>
                <a:spcPct val="105000"/>
              </a:lnSpc>
              <a:buNone/>
            </a:pPr>
            <a:r>
              <a:rPr lang="en-US" sz="1250" dirty="0">
                <a:solidFill>
                  <a:srgbClr val="2B2230"/>
                </a:solidFill>
                <a:latin typeface="Calibri" pitchFamily="34" charset="0"/>
                <a:ea typeface="Calibri" pitchFamily="34" charset="-122"/>
                <a:cs typeface="Calibri" pitchFamily="34" charset="-120"/>
              </a:rPr>
              <a:t>ATLAS, R, SQL, or request-and-return?  ·  Training, IRB, or DUA required?  ·  Are counts allowed before full IRB?</a:t>
            </a:r>
            <a:endParaRPr lang="en-US" sz="1250" dirty="0"/>
          </a:p>
        </p:txBody>
      </p:sp>
      <p:sp>
        <p:nvSpPr>
          <p:cNvPr id="16" name="Text 14"/>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17" name="Text 15"/>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SEGMENT 3 · VOCABULARY ESSENTIALS</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Two ideas that clear up most confusion</a:t>
            </a:r>
            <a:endParaRPr lang="en-US" sz="3400" dirty="0"/>
          </a:p>
        </p:txBody>
      </p:sp>
      <p:sp>
        <p:nvSpPr>
          <p:cNvPr id="4" name="Shape 2"/>
          <p:cNvSpPr/>
          <p:nvPr/>
        </p:nvSpPr>
        <p:spPr>
          <a:xfrm>
            <a:off x="566928" y="1828800"/>
            <a:ext cx="3822192" cy="2194560"/>
          </a:xfrm>
          <a:prstGeom prst="roundRect">
            <a:avLst>
              <a:gd name="adj" fmla="val 3333"/>
            </a:avLst>
          </a:prstGeom>
          <a:solidFill>
            <a:srgbClr val="F4EEF6"/>
          </a:solidFill>
          <a:ln w="12700">
            <a:solidFill>
              <a:srgbClr val="E3D8E8"/>
            </a:solidFill>
            <a:prstDash val="solid"/>
          </a:ln>
        </p:spPr>
      </p:sp>
      <p:sp>
        <p:nvSpPr>
          <p:cNvPr id="5" name="Text 3"/>
          <p:cNvSpPr/>
          <p:nvPr/>
        </p:nvSpPr>
        <p:spPr>
          <a:xfrm>
            <a:off x="841248" y="2029968"/>
            <a:ext cx="3273552" cy="274320"/>
          </a:xfrm>
          <a:prstGeom prst="rect">
            <a:avLst/>
          </a:prstGeom>
          <a:noFill/>
          <a:ln/>
        </p:spPr>
        <p:txBody>
          <a:bodyPr wrap="square" rtlCol="0" anchor="ctr"/>
          <a:lstStyle/>
          <a:p>
            <a:pPr indent="0" marL="0">
              <a:buNone/>
            </a:pPr>
            <a:r>
              <a:rPr lang="en-US" sz="1200" b="1" spc="100" kern="0" dirty="0">
                <a:solidFill>
                  <a:srgbClr val="6E6676"/>
                </a:solidFill>
                <a:latin typeface="Calibri" pitchFamily="34" charset="0"/>
                <a:ea typeface="Calibri" pitchFamily="34" charset="-122"/>
                <a:cs typeface="Calibri" pitchFamily="34" charset="-120"/>
              </a:rPr>
              <a:t>EXISTENCE</a:t>
            </a:r>
            <a:endParaRPr lang="en-US" sz="1200" dirty="0"/>
          </a:p>
        </p:txBody>
      </p:sp>
      <p:sp>
        <p:nvSpPr>
          <p:cNvPr id="6" name="Text 4"/>
          <p:cNvSpPr/>
          <p:nvPr/>
        </p:nvSpPr>
        <p:spPr>
          <a:xfrm>
            <a:off x="841248" y="2331720"/>
            <a:ext cx="3273552" cy="548640"/>
          </a:xfrm>
          <a:prstGeom prst="rect">
            <a:avLst/>
          </a:prstGeom>
          <a:noFill/>
          <a:ln/>
        </p:spPr>
        <p:txBody>
          <a:bodyPr wrap="square" rtlCol="0" anchor="ctr"/>
          <a:lstStyle/>
          <a:p>
            <a:pPr indent="0" marL="0">
              <a:buNone/>
            </a:pPr>
            <a:r>
              <a:rPr lang="en-US" sz="1700" b="1" dirty="0">
                <a:solidFill>
                  <a:srgbClr val="2B2230"/>
                </a:solidFill>
                <a:latin typeface="Cambria" pitchFamily="34" charset="0"/>
                <a:ea typeface="Cambria" pitchFamily="34" charset="-122"/>
                <a:cs typeface="Cambria" pitchFamily="34" charset="-120"/>
              </a:rPr>
              <a:t>Is there a standard concept for this idea?</a:t>
            </a:r>
            <a:endParaRPr lang="en-US" sz="1700" dirty="0"/>
          </a:p>
        </p:txBody>
      </p:sp>
      <p:sp>
        <p:nvSpPr>
          <p:cNvPr id="7" name="Text 5"/>
          <p:cNvSpPr/>
          <p:nvPr/>
        </p:nvSpPr>
        <p:spPr>
          <a:xfrm>
            <a:off x="841248" y="2971800"/>
            <a:ext cx="3273552" cy="914400"/>
          </a:xfrm>
          <a:prstGeom prst="rect">
            <a:avLst/>
          </a:prstGeom>
          <a:noFill/>
          <a:ln/>
        </p:spPr>
        <p:txBody>
          <a:bodyPr wrap="square" rtlCol="0" anchor="ctr"/>
          <a:lstStyle/>
          <a:p>
            <a:pPr indent="0" marL="0">
              <a:buNone/>
            </a:pPr>
            <a:r>
              <a:rPr lang="en-US" sz="1400" dirty="0">
                <a:solidFill>
                  <a:srgbClr val="6E6676"/>
                </a:solidFill>
                <a:latin typeface="Calibri" pitchFamily="34" charset="0"/>
                <a:ea typeface="Calibri" pitchFamily="34" charset="-122"/>
                <a:cs typeface="Calibri" pitchFamily="34" charset="-120"/>
              </a:rPr>
              <a:t>A property of the vocabulary. The same at every site. Usually yes — and easy to check.</a:t>
            </a:r>
            <a:endParaRPr lang="en-US" sz="1400" dirty="0"/>
          </a:p>
        </p:txBody>
      </p:sp>
      <p:sp>
        <p:nvSpPr>
          <p:cNvPr id="8" name="Shape 6"/>
          <p:cNvSpPr/>
          <p:nvPr/>
        </p:nvSpPr>
        <p:spPr>
          <a:xfrm>
            <a:off x="4754880" y="1828800"/>
            <a:ext cx="3822192" cy="2194560"/>
          </a:xfrm>
          <a:prstGeom prst="roundRect">
            <a:avLst>
              <a:gd name="adj" fmla="val 3333"/>
            </a:avLst>
          </a:prstGeom>
          <a:solidFill>
            <a:srgbClr val="904199"/>
          </a:solidFill>
          <a:ln/>
        </p:spPr>
      </p:sp>
      <p:sp>
        <p:nvSpPr>
          <p:cNvPr id="9" name="Text 7"/>
          <p:cNvSpPr/>
          <p:nvPr/>
        </p:nvSpPr>
        <p:spPr>
          <a:xfrm>
            <a:off x="5029200" y="2029968"/>
            <a:ext cx="3273552" cy="274320"/>
          </a:xfrm>
          <a:prstGeom prst="rect">
            <a:avLst/>
          </a:prstGeom>
          <a:noFill/>
          <a:ln/>
        </p:spPr>
        <p:txBody>
          <a:bodyPr wrap="square" rtlCol="0" anchor="ctr"/>
          <a:lstStyle/>
          <a:p>
            <a:pPr indent="0" marL="0">
              <a:buNone/>
            </a:pPr>
            <a:r>
              <a:rPr lang="en-US" sz="1200" b="1" spc="100" kern="0" dirty="0">
                <a:solidFill>
                  <a:srgbClr val="B872C0"/>
                </a:solidFill>
                <a:latin typeface="Calibri" pitchFamily="34" charset="0"/>
                <a:ea typeface="Calibri" pitchFamily="34" charset="-122"/>
                <a:cs typeface="Calibri" pitchFamily="34" charset="-120"/>
              </a:rPr>
              <a:t>PRESENCE</a:t>
            </a:r>
            <a:endParaRPr lang="en-US" sz="1200" dirty="0"/>
          </a:p>
        </p:txBody>
      </p:sp>
      <p:sp>
        <p:nvSpPr>
          <p:cNvPr id="10" name="Text 8"/>
          <p:cNvSpPr/>
          <p:nvPr/>
        </p:nvSpPr>
        <p:spPr>
          <a:xfrm>
            <a:off x="5029200" y="2331720"/>
            <a:ext cx="3273552" cy="548640"/>
          </a:xfrm>
          <a:prstGeom prst="rect">
            <a:avLst/>
          </a:prstGeom>
          <a:noFill/>
          <a:ln/>
        </p:spPr>
        <p:txBody>
          <a:bodyPr wrap="square" rtlCol="0" anchor="ctr"/>
          <a:lstStyle/>
          <a:p>
            <a:pPr indent="0" marL="0">
              <a:buNone/>
            </a:pPr>
            <a:r>
              <a:rPr lang="en-US" sz="1700" b="1" dirty="0">
                <a:solidFill>
                  <a:srgbClr val="FFFFFF"/>
                </a:solidFill>
                <a:latin typeface="Cambria" pitchFamily="34" charset="0"/>
                <a:ea typeface="Cambria" pitchFamily="34" charset="-122"/>
                <a:cs typeface="Cambria" pitchFamily="34" charset="-120"/>
              </a:rPr>
              <a:t>Does it actually appear here, in enough records?</a:t>
            </a:r>
            <a:endParaRPr lang="en-US" sz="1700" dirty="0"/>
          </a:p>
        </p:txBody>
      </p:sp>
      <p:sp>
        <p:nvSpPr>
          <p:cNvPr id="11" name="Text 9"/>
          <p:cNvSpPr/>
          <p:nvPr/>
        </p:nvSpPr>
        <p:spPr>
          <a:xfrm>
            <a:off x="5029200" y="2971800"/>
            <a:ext cx="3273552" cy="914400"/>
          </a:xfrm>
          <a:prstGeom prst="rect">
            <a:avLst/>
          </a:prstGeom>
          <a:noFill/>
          <a:ln/>
        </p:spPr>
        <p:txBody>
          <a:bodyPr wrap="square" rtlCol="0" anchor="ctr"/>
          <a:lstStyle/>
          <a:p>
            <a:pPr indent="0" marL="0">
              <a:buNone/>
            </a:pPr>
            <a:r>
              <a:rPr lang="en-US" sz="1400" dirty="0">
                <a:solidFill>
                  <a:srgbClr val="EADCEF"/>
                </a:solidFill>
                <a:latin typeface="Calibri" pitchFamily="34" charset="0"/>
                <a:ea typeface="Calibri" pitchFamily="34" charset="-122"/>
                <a:cs typeface="Calibri" pitchFamily="34" charset="-120"/>
              </a:rPr>
              <a:t>A property of this instance. This is the whole game.</a:t>
            </a:r>
            <a:endParaRPr lang="en-US" sz="1400" dirty="0"/>
          </a:p>
        </p:txBody>
      </p:sp>
      <p:sp>
        <p:nvSpPr>
          <p:cNvPr id="12" name="Text 10"/>
          <p:cNvSpPr/>
          <p:nvPr/>
        </p:nvSpPr>
        <p:spPr>
          <a:xfrm>
            <a:off x="566928" y="4206240"/>
            <a:ext cx="8010144" cy="548640"/>
          </a:xfrm>
          <a:prstGeom prst="rect">
            <a:avLst/>
          </a:prstGeom>
          <a:noFill/>
          <a:ln/>
        </p:spPr>
        <p:txBody>
          <a:bodyPr wrap="square" rtlCol="0" anchor="ctr"/>
          <a:lstStyle/>
          <a:p>
            <a:pPr indent="0" marL="0">
              <a:buNone/>
            </a:pPr>
            <a:r>
              <a:rPr lang="en-US" sz="1250" i="1" dirty="0">
                <a:solidFill>
                  <a:srgbClr val="6E6676"/>
                </a:solidFill>
                <a:latin typeface="Calibri" pitchFamily="34" charset="0"/>
                <a:ea typeface="Calibri" pitchFamily="34" charset="-122"/>
                <a:cs typeface="Calibri" pitchFamily="34" charset="-120"/>
              </a:rPr>
              <a:t>Build cohorts from standard concepts (SNOMED, RxNorm, LOINC). Source codes like ICD-10 and NDC are mapped to them in ETL — an unmapped code is invisible to a standard-concept query.</a:t>
            </a:r>
            <a:endParaRPr lang="en-US" sz="1250" dirty="0"/>
          </a:p>
        </p:txBody>
      </p:sp>
      <p:sp>
        <p:nvSpPr>
          <p:cNvPr id="13" name="Text 11"/>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14" name="Text 12"/>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CHECK THE DOMAIN BEFORE YOU COUNT</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Domains decide where to look</a:t>
            </a:r>
            <a:endParaRPr lang="en-US" sz="3400" dirty="0"/>
          </a:p>
        </p:txBody>
      </p:sp>
      <p:sp>
        <p:nvSpPr>
          <p:cNvPr id="4" name="Shape 2"/>
          <p:cNvSpPr/>
          <p:nvPr/>
        </p:nvSpPr>
        <p:spPr>
          <a:xfrm>
            <a:off x="566928" y="1783080"/>
            <a:ext cx="2723449" cy="384048"/>
          </a:xfrm>
          <a:prstGeom prst="rect">
            <a:avLst/>
          </a:prstGeom>
          <a:solidFill>
            <a:srgbClr val="904199"/>
          </a:solidFill>
          <a:ln w="9525">
            <a:solidFill>
              <a:srgbClr val="E3D8E8"/>
            </a:solidFill>
            <a:prstDash val="solid"/>
          </a:ln>
        </p:spPr>
      </p:sp>
      <p:sp>
        <p:nvSpPr>
          <p:cNvPr id="5" name="Text 3"/>
          <p:cNvSpPr/>
          <p:nvPr/>
        </p:nvSpPr>
        <p:spPr>
          <a:xfrm>
            <a:off x="694944" y="1783080"/>
            <a:ext cx="2503993" cy="384048"/>
          </a:xfrm>
          <a:prstGeom prst="rect">
            <a:avLst/>
          </a:prstGeom>
          <a:noFill/>
          <a:ln/>
        </p:spPr>
        <p:txBody>
          <a:bodyPr wrap="square" rtlCol="0" anchor="ctr"/>
          <a:lstStyle/>
          <a:p>
            <a:pPr algn="l" indent="0" marL="0">
              <a:buNone/>
            </a:pPr>
            <a:r>
              <a:rPr lang="en-US" sz="1250" b="1" dirty="0">
                <a:solidFill>
                  <a:srgbClr val="FFFFFF"/>
                </a:solidFill>
                <a:latin typeface="Calibri" pitchFamily="34" charset="0"/>
                <a:ea typeface="Calibri" pitchFamily="34" charset="-122"/>
                <a:cs typeface="Calibri" pitchFamily="34" charset="-120"/>
              </a:rPr>
              <a:t>Idea</a:t>
            </a:r>
            <a:endParaRPr lang="en-US" sz="1250" dirty="0"/>
          </a:p>
        </p:txBody>
      </p:sp>
      <p:sp>
        <p:nvSpPr>
          <p:cNvPr id="6" name="Shape 4"/>
          <p:cNvSpPr/>
          <p:nvPr/>
        </p:nvSpPr>
        <p:spPr>
          <a:xfrm>
            <a:off x="3290377" y="1783080"/>
            <a:ext cx="2403043" cy="384048"/>
          </a:xfrm>
          <a:prstGeom prst="rect">
            <a:avLst/>
          </a:prstGeom>
          <a:solidFill>
            <a:srgbClr val="904199"/>
          </a:solidFill>
          <a:ln w="9525">
            <a:solidFill>
              <a:srgbClr val="E3D8E8"/>
            </a:solidFill>
            <a:prstDash val="solid"/>
          </a:ln>
        </p:spPr>
      </p:sp>
      <p:sp>
        <p:nvSpPr>
          <p:cNvPr id="7" name="Text 5"/>
          <p:cNvSpPr/>
          <p:nvPr/>
        </p:nvSpPr>
        <p:spPr>
          <a:xfrm>
            <a:off x="3418393" y="1783080"/>
            <a:ext cx="2183587" cy="384048"/>
          </a:xfrm>
          <a:prstGeom prst="rect">
            <a:avLst/>
          </a:prstGeom>
          <a:noFill/>
          <a:ln/>
        </p:spPr>
        <p:txBody>
          <a:bodyPr wrap="square" rtlCol="0" anchor="ctr"/>
          <a:lstStyle/>
          <a:p>
            <a:pPr algn="l" indent="0" marL="0">
              <a:buNone/>
            </a:pPr>
            <a:r>
              <a:rPr lang="en-US" sz="1250" b="1" dirty="0">
                <a:solidFill>
                  <a:srgbClr val="FFFFFF"/>
                </a:solidFill>
                <a:latin typeface="Calibri" pitchFamily="34" charset="0"/>
                <a:ea typeface="Calibri" pitchFamily="34" charset="-122"/>
                <a:cs typeface="Calibri" pitchFamily="34" charset="-120"/>
              </a:rPr>
              <a:t>Domain</a:t>
            </a:r>
            <a:endParaRPr lang="en-US" sz="1250" dirty="0"/>
          </a:p>
        </p:txBody>
      </p:sp>
      <p:sp>
        <p:nvSpPr>
          <p:cNvPr id="8" name="Shape 6"/>
          <p:cNvSpPr/>
          <p:nvPr/>
        </p:nvSpPr>
        <p:spPr>
          <a:xfrm>
            <a:off x="5693420" y="1783080"/>
            <a:ext cx="2883652" cy="384048"/>
          </a:xfrm>
          <a:prstGeom prst="rect">
            <a:avLst/>
          </a:prstGeom>
          <a:solidFill>
            <a:srgbClr val="904199"/>
          </a:solidFill>
          <a:ln w="9525">
            <a:solidFill>
              <a:srgbClr val="E3D8E8"/>
            </a:solidFill>
            <a:prstDash val="solid"/>
          </a:ln>
        </p:spPr>
      </p:sp>
      <p:sp>
        <p:nvSpPr>
          <p:cNvPr id="9" name="Text 7"/>
          <p:cNvSpPr/>
          <p:nvPr/>
        </p:nvSpPr>
        <p:spPr>
          <a:xfrm>
            <a:off x="5821436" y="1783080"/>
            <a:ext cx="2664196" cy="384048"/>
          </a:xfrm>
          <a:prstGeom prst="rect">
            <a:avLst/>
          </a:prstGeom>
          <a:noFill/>
          <a:ln/>
        </p:spPr>
        <p:txBody>
          <a:bodyPr wrap="square" rtlCol="0" anchor="ctr"/>
          <a:lstStyle/>
          <a:p>
            <a:pPr algn="l" indent="0" marL="0">
              <a:buNone/>
            </a:pPr>
            <a:r>
              <a:rPr lang="en-US" sz="1250" b="1" dirty="0">
                <a:solidFill>
                  <a:srgbClr val="FFFFFF"/>
                </a:solidFill>
                <a:latin typeface="Calibri" pitchFamily="34" charset="0"/>
                <a:ea typeface="Calibri" pitchFamily="34" charset="-122"/>
                <a:cs typeface="Calibri" pitchFamily="34" charset="-120"/>
              </a:rPr>
              <a:t>Table</a:t>
            </a:r>
            <a:endParaRPr lang="en-US" sz="1250" dirty="0"/>
          </a:p>
        </p:txBody>
      </p:sp>
      <p:sp>
        <p:nvSpPr>
          <p:cNvPr id="10" name="Shape 8"/>
          <p:cNvSpPr/>
          <p:nvPr/>
        </p:nvSpPr>
        <p:spPr>
          <a:xfrm>
            <a:off x="566928" y="2167128"/>
            <a:ext cx="2723449" cy="457200"/>
          </a:xfrm>
          <a:prstGeom prst="rect">
            <a:avLst/>
          </a:prstGeom>
          <a:solidFill>
            <a:srgbClr val="F4EEF6"/>
          </a:solidFill>
          <a:ln w="9525">
            <a:solidFill>
              <a:srgbClr val="E3D8E8"/>
            </a:solidFill>
            <a:prstDash val="solid"/>
          </a:ln>
        </p:spPr>
      </p:sp>
      <p:sp>
        <p:nvSpPr>
          <p:cNvPr id="11" name="Text 9"/>
          <p:cNvSpPr/>
          <p:nvPr/>
        </p:nvSpPr>
        <p:spPr>
          <a:xfrm>
            <a:off x="694944" y="2167128"/>
            <a:ext cx="2503993" cy="457200"/>
          </a:xfrm>
          <a:prstGeom prst="rect">
            <a:avLst/>
          </a:prstGeom>
          <a:noFill/>
          <a:ln/>
        </p:spPr>
        <p:txBody>
          <a:bodyPr wrap="square" rtlCol="0" anchor="ctr"/>
          <a:lstStyle/>
          <a:p>
            <a:pPr algn="l" indent="0" marL="0">
              <a:buNone/>
            </a:pPr>
            <a:r>
              <a:rPr lang="en-US" sz="1250" b="1" dirty="0">
                <a:solidFill>
                  <a:srgbClr val="2B2230"/>
                </a:solidFill>
                <a:latin typeface="Calibri" pitchFamily="34" charset="0"/>
                <a:ea typeface="Calibri" pitchFamily="34" charset="-122"/>
                <a:cs typeface="Calibri" pitchFamily="34" charset="-120"/>
              </a:rPr>
              <a:t>Preeclampsia</a:t>
            </a:r>
            <a:endParaRPr lang="en-US" sz="1250" dirty="0"/>
          </a:p>
        </p:txBody>
      </p:sp>
      <p:sp>
        <p:nvSpPr>
          <p:cNvPr id="12" name="Shape 10"/>
          <p:cNvSpPr/>
          <p:nvPr/>
        </p:nvSpPr>
        <p:spPr>
          <a:xfrm>
            <a:off x="3290377" y="2167128"/>
            <a:ext cx="2403043" cy="457200"/>
          </a:xfrm>
          <a:prstGeom prst="rect">
            <a:avLst/>
          </a:prstGeom>
          <a:solidFill>
            <a:srgbClr val="F4EEF6"/>
          </a:solidFill>
          <a:ln w="9525">
            <a:solidFill>
              <a:srgbClr val="E3D8E8"/>
            </a:solidFill>
            <a:prstDash val="solid"/>
          </a:ln>
        </p:spPr>
      </p:sp>
      <p:sp>
        <p:nvSpPr>
          <p:cNvPr id="13" name="Text 11"/>
          <p:cNvSpPr/>
          <p:nvPr/>
        </p:nvSpPr>
        <p:spPr>
          <a:xfrm>
            <a:off x="3418393" y="2167128"/>
            <a:ext cx="2183587" cy="457200"/>
          </a:xfrm>
          <a:prstGeom prst="rect">
            <a:avLst/>
          </a:prstGeom>
          <a:noFill/>
          <a:ln/>
        </p:spPr>
        <p:txBody>
          <a:bodyPr wrap="square" rtlCol="0" anchor="ctr"/>
          <a:lstStyle/>
          <a:p>
            <a:pPr algn="l" indent="0" marL="0">
              <a:buNone/>
            </a:pPr>
            <a:r>
              <a:rPr lang="en-US" sz="1250" dirty="0">
                <a:solidFill>
                  <a:srgbClr val="2B2230"/>
                </a:solidFill>
                <a:latin typeface="Calibri" pitchFamily="34" charset="0"/>
                <a:ea typeface="Calibri" pitchFamily="34" charset="-122"/>
                <a:cs typeface="Calibri" pitchFamily="34" charset="-120"/>
              </a:rPr>
              <a:t>Condition</a:t>
            </a:r>
            <a:endParaRPr lang="en-US" sz="1250" dirty="0"/>
          </a:p>
        </p:txBody>
      </p:sp>
      <p:sp>
        <p:nvSpPr>
          <p:cNvPr id="14" name="Shape 12"/>
          <p:cNvSpPr/>
          <p:nvPr/>
        </p:nvSpPr>
        <p:spPr>
          <a:xfrm>
            <a:off x="5693420" y="2167128"/>
            <a:ext cx="2883652" cy="457200"/>
          </a:xfrm>
          <a:prstGeom prst="rect">
            <a:avLst/>
          </a:prstGeom>
          <a:solidFill>
            <a:srgbClr val="F4EEF6"/>
          </a:solidFill>
          <a:ln w="9525">
            <a:solidFill>
              <a:srgbClr val="E3D8E8"/>
            </a:solidFill>
            <a:prstDash val="solid"/>
          </a:ln>
        </p:spPr>
      </p:sp>
      <p:sp>
        <p:nvSpPr>
          <p:cNvPr id="15" name="Text 13"/>
          <p:cNvSpPr/>
          <p:nvPr/>
        </p:nvSpPr>
        <p:spPr>
          <a:xfrm>
            <a:off x="5821436" y="2167128"/>
            <a:ext cx="2664196" cy="457200"/>
          </a:xfrm>
          <a:prstGeom prst="rect">
            <a:avLst/>
          </a:prstGeom>
          <a:noFill/>
          <a:ln/>
        </p:spPr>
        <p:txBody>
          <a:bodyPr wrap="square" rtlCol="0" anchor="ctr"/>
          <a:lstStyle/>
          <a:p>
            <a:pPr algn="l" indent="0" marL="0">
              <a:buNone/>
            </a:pPr>
            <a:r>
              <a:rPr lang="en-US" sz="1250" dirty="0">
                <a:solidFill>
                  <a:srgbClr val="904199"/>
                </a:solidFill>
                <a:latin typeface="Consolas" pitchFamily="34" charset="0"/>
                <a:ea typeface="Consolas" pitchFamily="34" charset="-122"/>
                <a:cs typeface="Consolas" pitchFamily="34" charset="-120"/>
              </a:rPr>
              <a:t>CONDITION_OCCURRENCE</a:t>
            </a:r>
            <a:endParaRPr lang="en-US" sz="1250" dirty="0"/>
          </a:p>
        </p:txBody>
      </p:sp>
      <p:sp>
        <p:nvSpPr>
          <p:cNvPr id="16" name="Shape 14"/>
          <p:cNvSpPr/>
          <p:nvPr/>
        </p:nvSpPr>
        <p:spPr>
          <a:xfrm>
            <a:off x="566928" y="2624328"/>
            <a:ext cx="2723449" cy="457200"/>
          </a:xfrm>
          <a:prstGeom prst="rect">
            <a:avLst/>
          </a:prstGeom>
          <a:solidFill>
            <a:srgbClr val="FFFFFF"/>
          </a:solidFill>
          <a:ln w="9525">
            <a:solidFill>
              <a:srgbClr val="E3D8E8"/>
            </a:solidFill>
            <a:prstDash val="solid"/>
          </a:ln>
        </p:spPr>
      </p:sp>
      <p:sp>
        <p:nvSpPr>
          <p:cNvPr id="17" name="Text 15"/>
          <p:cNvSpPr/>
          <p:nvPr/>
        </p:nvSpPr>
        <p:spPr>
          <a:xfrm>
            <a:off x="694944" y="2624328"/>
            <a:ext cx="2503993" cy="457200"/>
          </a:xfrm>
          <a:prstGeom prst="rect">
            <a:avLst/>
          </a:prstGeom>
          <a:noFill/>
          <a:ln/>
        </p:spPr>
        <p:txBody>
          <a:bodyPr wrap="square" rtlCol="0" anchor="ctr"/>
          <a:lstStyle/>
          <a:p>
            <a:pPr algn="l" indent="0" marL="0">
              <a:buNone/>
            </a:pPr>
            <a:r>
              <a:rPr lang="en-US" sz="1250" b="1" dirty="0">
                <a:solidFill>
                  <a:srgbClr val="2B2230"/>
                </a:solidFill>
                <a:latin typeface="Calibri" pitchFamily="34" charset="0"/>
                <a:ea typeface="Calibri" pitchFamily="34" charset="-122"/>
                <a:cs typeface="Calibri" pitchFamily="34" charset="-120"/>
              </a:rPr>
              <a:t>Metformin, insulin</a:t>
            </a:r>
            <a:endParaRPr lang="en-US" sz="1250" dirty="0"/>
          </a:p>
        </p:txBody>
      </p:sp>
      <p:sp>
        <p:nvSpPr>
          <p:cNvPr id="18" name="Shape 16"/>
          <p:cNvSpPr/>
          <p:nvPr/>
        </p:nvSpPr>
        <p:spPr>
          <a:xfrm>
            <a:off x="3290377" y="2624328"/>
            <a:ext cx="2403043" cy="457200"/>
          </a:xfrm>
          <a:prstGeom prst="rect">
            <a:avLst/>
          </a:prstGeom>
          <a:solidFill>
            <a:srgbClr val="FFFFFF"/>
          </a:solidFill>
          <a:ln w="9525">
            <a:solidFill>
              <a:srgbClr val="E3D8E8"/>
            </a:solidFill>
            <a:prstDash val="solid"/>
          </a:ln>
        </p:spPr>
      </p:sp>
      <p:sp>
        <p:nvSpPr>
          <p:cNvPr id="19" name="Text 17"/>
          <p:cNvSpPr/>
          <p:nvPr/>
        </p:nvSpPr>
        <p:spPr>
          <a:xfrm>
            <a:off x="3418393" y="2624328"/>
            <a:ext cx="2183587" cy="457200"/>
          </a:xfrm>
          <a:prstGeom prst="rect">
            <a:avLst/>
          </a:prstGeom>
          <a:noFill/>
          <a:ln/>
        </p:spPr>
        <p:txBody>
          <a:bodyPr wrap="square" rtlCol="0" anchor="ctr"/>
          <a:lstStyle/>
          <a:p>
            <a:pPr algn="l" indent="0" marL="0">
              <a:buNone/>
            </a:pPr>
            <a:r>
              <a:rPr lang="en-US" sz="1250" dirty="0">
                <a:solidFill>
                  <a:srgbClr val="2B2230"/>
                </a:solidFill>
                <a:latin typeface="Calibri" pitchFamily="34" charset="0"/>
                <a:ea typeface="Calibri" pitchFamily="34" charset="-122"/>
                <a:cs typeface="Calibri" pitchFamily="34" charset="-120"/>
              </a:rPr>
              <a:t>Drug</a:t>
            </a:r>
            <a:endParaRPr lang="en-US" sz="1250" dirty="0"/>
          </a:p>
        </p:txBody>
      </p:sp>
      <p:sp>
        <p:nvSpPr>
          <p:cNvPr id="20" name="Shape 18"/>
          <p:cNvSpPr/>
          <p:nvPr/>
        </p:nvSpPr>
        <p:spPr>
          <a:xfrm>
            <a:off x="5693420" y="2624328"/>
            <a:ext cx="2883652" cy="457200"/>
          </a:xfrm>
          <a:prstGeom prst="rect">
            <a:avLst/>
          </a:prstGeom>
          <a:solidFill>
            <a:srgbClr val="FFFFFF"/>
          </a:solidFill>
          <a:ln w="9525">
            <a:solidFill>
              <a:srgbClr val="E3D8E8"/>
            </a:solidFill>
            <a:prstDash val="solid"/>
          </a:ln>
        </p:spPr>
      </p:sp>
      <p:sp>
        <p:nvSpPr>
          <p:cNvPr id="21" name="Text 19"/>
          <p:cNvSpPr/>
          <p:nvPr/>
        </p:nvSpPr>
        <p:spPr>
          <a:xfrm>
            <a:off x="5821436" y="2624328"/>
            <a:ext cx="2664196" cy="457200"/>
          </a:xfrm>
          <a:prstGeom prst="rect">
            <a:avLst/>
          </a:prstGeom>
          <a:noFill/>
          <a:ln/>
        </p:spPr>
        <p:txBody>
          <a:bodyPr wrap="square" rtlCol="0" anchor="ctr"/>
          <a:lstStyle/>
          <a:p>
            <a:pPr algn="l" indent="0" marL="0">
              <a:buNone/>
            </a:pPr>
            <a:r>
              <a:rPr lang="en-US" sz="1250" dirty="0">
                <a:solidFill>
                  <a:srgbClr val="904199"/>
                </a:solidFill>
                <a:latin typeface="Consolas" pitchFamily="34" charset="0"/>
                <a:ea typeface="Consolas" pitchFamily="34" charset="-122"/>
                <a:cs typeface="Consolas" pitchFamily="34" charset="-120"/>
              </a:rPr>
              <a:t>DRUG_EXPOSURE</a:t>
            </a:r>
            <a:endParaRPr lang="en-US" sz="1250" dirty="0"/>
          </a:p>
        </p:txBody>
      </p:sp>
      <p:sp>
        <p:nvSpPr>
          <p:cNvPr id="22" name="Shape 20"/>
          <p:cNvSpPr/>
          <p:nvPr/>
        </p:nvSpPr>
        <p:spPr>
          <a:xfrm>
            <a:off x="566928" y="3081528"/>
            <a:ext cx="2723449" cy="457200"/>
          </a:xfrm>
          <a:prstGeom prst="rect">
            <a:avLst/>
          </a:prstGeom>
          <a:solidFill>
            <a:srgbClr val="F4EEF6"/>
          </a:solidFill>
          <a:ln w="9525">
            <a:solidFill>
              <a:srgbClr val="E3D8E8"/>
            </a:solidFill>
            <a:prstDash val="solid"/>
          </a:ln>
        </p:spPr>
      </p:sp>
      <p:sp>
        <p:nvSpPr>
          <p:cNvPr id="23" name="Text 21"/>
          <p:cNvSpPr/>
          <p:nvPr/>
        </p:nvSpPr>
        <p:spPr>
          <a:xfrm>
            <a:off x="694944" y="3081528"/>
            <a:ext cx="2503993" cy="457200"/>
          </a:xfrm>
          <a:prstGeom prst="rect">
            <a:avLst/>
          </a:prstGeom>
          <a:noFill/>
          <a:ln/>
        </p:spPr>
        <p:txBody>
          <a:bodyPr wrap="square" rtlCol="0" anchor="ctr"/>
          <a:lstStyle/>
          <a:p>
            <a:pPr algn="l" indent="0" marL="0">
              <a:buNone/>
            </a:pPr>
            <a:r>
              <a:rPr lang="en-US" sz="1250" b="1" dirty="0">
                <a:solidFill>
                  <a:srgbClr val="2B2230"/>
                </a:solidFill>
                <a:latin typeface="Calibri" pitchFamily="34" charset="0"/>
                <a:ea typeface="Calibri" pitchFamily="34" charset="-122"/>
                <a:cs typeface="Calibri" pitchFamily="34" charset="-120"/>
              </a:rPr>
              <a:t>Hemoglobin A1c</a:t>
            </a:r>
            <a:endParaRPr lang="en-US" sz="1250" dirty="0"/>
          </a:p>
        </p:txBody>
      </p:sp>
      <p:sp>
        <p:nvSpPr>
          <p:cNvPr id="24" name="Shape 22"/>
          <p:cNvSpPr/>
          <p:nvPr/>
        </p:nvSpPr>
        <p:spPr>
          <a:xfrm>
            <a:off x="3290377" y="3081528"/>
            <a:ext cx="2403043" cy="457200"/>
          </a:xfrm>
          <a:prstGeom prst="rect">
            <a:avLst/>
          </a:prstGeom>
          <a:solidFill>
            <a:srgbClr val="F4EEF6"/>
          </a:solidFill>
          <a:ln w="9525">
            <a:solidFill>
              <a:srgbClr val="E3D8E8"/>
            </a:solidFill>
            <a:prstDash val="solid"/>
          </a:ln>
        </p:spPr>
      </p:sp>
      <p:sp>
        <p:nvSpPr>
          <p:cNvPr id="25" name="Text 23"/>
          <p:cNvSpPr/>
          <p:nvPr/>
        </p:nvSpPr>
        <p:spPr>
          <a:xfrm>
            <a:off x="3418393" y="3081528"/>
            <a:ext cx="2183587" cy="457200"/>
          </a:xfrm>
          <a:prstGeom prst="rect">
            <a:avLst/>
          </a:prstGeom>
          <a:noFill/>
          <a:ln/>
        </p:spPr>
        <p:txBody>
          <a:bodyPr wrap="square" rtlCol="0" anchor="ctr"/>
          <a:lstStyle/>
          <a:p>
            <a:pPr algn="l" indent="0" marL="0">
              <a:buNone/>
            </a:pPr>
            <a:r>
              <a:rPr lang="en-US" sz="1250" dirty="0">
                <a:solidFill>
                  <a:srgbClr val="2B2230"/>
                </a:solidFill>
                <a:latin typeface="Calibri" pitchFamily="34" charset="0"/>
                <a:ea typeface="Calibri" pitchFamily="34" charset="-122"/>
                <a:cs typeface="Calibri" pitchFamily="34" charset="-120"/>
              </a:rPr>
              <a:t>Measurement</a:t>
            </a:r>
            <a:endParaRPr lang="en-US" sz="1250" dirty="0"/>
          </a:p>
        </p:txBody>
      </p:sp>
      <p:sp>
        <p:nvSpPr>
          <p:cNvPr id="26" name="Shape 24"/>
          <p:cNvSpPr/>
          <p:nvPr/>
        </p:nvSpPr>
        <p:spPr>
          <a:xfrm>
            <a:off x="5693420" y="3081528"/>
            <a:ext cx="2883652" cy="457200"/>
          </a:xfrm>
          <a:prstGeom prst="rect">
            <a:avLst/>
          </a:prstGeom>
          <a:solidFill>
            <a:srgbClr val="F4EEF6"/>
          </a:solidFill>
          <a:ln w="9525">
            <a:solidFill>
              <a:srgbClr val="E3D8E8"/>
            </a:solidFill>
            <a:prstDash val="solid"/>
          </a:ln>
        </p:spPr>
      </p:sp>
      <p:sp>
        <p:nvSpPr>
          <p:cNvPr id="27" name="Text 25"/>
          <p:cNvSpPr/>
          <p:nvPr/>
        </p:nvSpPr>
        <p:spPr>
          <a:xfrm>
            <a:off x="5821436" y="3081528"/>
            <a:ext cx="2664196" cy="457200"/>
          </a:xfrm>
          <a:prstGeom prst="rect">
            <a:avLst/>
          </a:prstGeom>
          <a:noFill/>
          <a:ln/>
        </p:spPr>
        <p:txBody>
          <a:bodyPr wrap="square" rtlCol="0" anchor="ctr"/>
          <a:lstStyle/>
          <a:p>
            <a:pPr algn="l" indent="0" marL="0">
              <a:buNone/>
            </a:pPr>
            <a:r>
              <a:rPr lang="en-US" sz="1250" dirty="0">
                <a:solidFill>
                  <a:srgbClr val="904199"/>
                </a:solidFill>
                <a:latin typeface="Consolas" pitchFamily="34" charset="0"/>
                <a:ea typeface="Consolas" pitchFamily="34" charset="-122"/>
                <a:cs typeface="Consolas" pitchFamily="34" charset="-120"/>
              </a:rPr>
              <a:t>MEASUREMENT</a:t>
            </a:r>
            <a:endParaRPr lang="en-US" sz="1250" dirty="0"/>
          </a:p>
        </p:txBody>
      </p:sp>
      <p:sp>
        <p:nvSpPr>
          <p:cNvPr id="28" name="Shape 26"/>
          <p:cNvSpPr/>
          <p:nvPr/>
        </p:nvSpPr>
        <p:spPr>
          <a:xfrm>
            <a:off x="566928" y="3538728"/>
            <a:ext cx="2723449" cy="457200"/>
          </a:xfrm>
          <a:prstGeom prst="rect">
            <a:avLst/>
          </a:prstGeom>
          <a:solidFill>
            <a:srgbClr val="FFFFFF"/>
          </a:solidFill>
          <a:ln w="9525">
            <a:solidFill>
              <a:srgbClr val="E3D8E8"/>
            </a:solidFill>
            <a:prstDash val="solid"/>
          </a:ln>
        </p:spPr>
      </p:sp>
      <p:sp>
        <p:nvSpPr>
          <p:cNvPr id="29" name="Text 27"/>
          <p:cNvSpPr/>
          <p:nvPr/>
        </p:nvSpPr>
        <p:spPr>
          <a:xfrm>
            <a:off x="694944" y="3538728"/>
            <a:ext cx="2503993" cy="457200"/>
          </a:xfrm>
          <a:prstGeom prst="rect">
            <a:avLst/>
          </a:prstGeom>
          <a:noFill/>
          <a:ln/>
        </p:spPr>
        <p:txBody>
          <a:bodyPr wrap="square" rtlCol="0" anchor="ctr"/>
          <a:lstStyle/>
          <a:p>
            <a:pPr algn="l" indent="0" marL="0">
              <a:buNone/>
            </a:pPr>
            <a:r>
              <a:rPr lang="en-US" sz="1250" b="1" dirty="0">
                <a:solidFill>
                  <a:srgbClr val="2B2230"/>
                </a:solidFill>
                <a:latin typeface="Calibri" pitchFamily="34" charset="0"/>
                <a:ea typeface="Calibri" pitchFamily="34" charset="-122"/>
                <a:cs typeface="Calibri" pitchFamily="34" charset="-120"/>
              </a:rPr>
              <a:t>Pregnancy / gestational age</a:t>
            </a:r>
            <a:endParaRPr lang="en-US" sz="1250" dirty="0"/>
          </a:p>
        </p:txBody>
      </p:sp>
      <p:sp>
        <p:nvSpPr>
          <p:cNvPr id="30" name="Shape 28"/>
          <p:cNvSpPr/>
          <p:nvPr/>
        </p:nvSpPr>
        <p:spPr>
          <a:xfrm>
            <a:off x="3290377" y="3538728"/>
            <a:ext cx="2403043" cy="457200"/>
          </a:xfrm>
          <a:prstGeom prst="rect">
            <a:avLst/>
          </a:prstGeom>
          <a:solidFill>
            <a:srgbClr val="FFFFFF"/>
          </a:solidFill>
          <a:ln w="9525">
            <a:solidFill>
              <a:srgbClr val="E3D8E8"/>
            </a:solidFill>
            <a:prstDash val="solid"/>
          </a:ln>
        </p:spPr>
      </p:sp>
      <p:sp>
        <p:nvSpPr>
          <p:cNvPr id="31" name="Text 29"/>
          <p:cNvSpPr/>
          <p:nvPr/>
        </p:nvSpPr>
        <p:spPr>
          <a:xfrm>
            <a:off x="3418393" y="3538728"/>
            <a:ext cx="2183587" cy="457200"/>
          </a:xfrm>
          <a:prstGeom prst="rect">
            <a:avLst/>
          </a:prstGeom>
          <a:noFill/>
          <a:ln/>
        </p:spPr>
        <p:txBody>
          <a:bodyPr wrap="square" rtlCol="0" anchor="ctr"/>
          <a:lstStyle/>
          <a:p>
            <a:pPr algn="l" indent="0" marL="0">
              <a:buNone/>
            </a:pPr>
            <a:r>
              <a:rPr lang="en-US" sz="1250" dirty="0">
                <a:solidFill>
                  <a:srgbClr val="2B2230"/>
                </a:solidFill>
                <a:latin typeface="Calibri" pitchFamily="34" charset="0"/>
                <a:ea typeface="Calibri" pitchFamily="34" charset="-122"/>
                <a:cs typeface="Calibri" pitchFamily="34" charset="-120"/>
              </a:rPr>
              <a:t>Observation or Measurement</a:t>
            </a:r>
            <a:endParaRPr lang="en-US" sz="1250" dirty="0"/>
          </a:p>
        </p:txBody>
      </p:sp>
      <p:sp>
        <p:nvSpPr>
          <p:cNvPr id="32" name="Shape 30"/>
          <p:cNvSpPr/>
          <p:nvPr/>
        </p:nvSpPr>
        <p:spPr>
          <a:xfrm>
            <a:off x="5693420" y="3538728"/>
            <a:ext cx="2883652" cy="457200"/>
          </a:xfrm>
          <a:prstGeom prst="rect">
            <a:avLst/>
          </a:prstGeom>
          <a:solidFill>
            <a:srgbClr val="FFFFFF"/>
          </a:solidFill>
          <a:ln w="9525">
            <a:solidFill>
              <a:srgbClr val="E3D8E8"/>
            </a:solidFill>
            <a:prstDash val="solid"/>
          </a:ln>
        </p:spPr>
      </p:sp>
      <p:sp>
        <p:nvSpPr>
          <p:cNvPr id="33" name="Text 31"/>
          <p:cNvSpPr/>
          <p:nvPr/>
        </p:nvSpPr>
        <p:spPr>
          <a:xfrm>
            <a:off x="5821436" y="3538728"/>
            <a:ext cx="2664196" cy="457200"/>
          </a:xfrm>
          <a:prstGeom prst="rect">
            <a:avLst/>
          </a:prstGeom>
          <a:noFill/>
          <a:ln/>
        </p:spPr>
        <p:txBody>
          <a:bodyPr wrap="square" rtlCol="0" anchor="ctr"/>
          <a:lstStyle/>
          <a:p>
            <a:pPr algn="l" indent="0" marL="0">
              <a:buNone/>
            </a:pPr>
            <a:r>
              <a:rPr lang="en-US" sz="1250" dirty="0">
                <a:solidFill>
                  <a:srgbClr val="904199"/>
                </a:solidFill>
                <a:latin typeface="Consolas" pitchFamily="34" charset="0"/>
                <a:ea typeface="Consolas" pitchFamily="34" charset="-122"/>
                <a:cs typeface="Consolas" pitchFamily="34" charset="-120"/>
              </a:rPr>
              <a:t>depends how it was recorded</a:t>
            </a:r>
            <a:endParaRPr lang="en-US" sz="1250" dirty="0"/>
          </a:p>
        </p:txBody>
      </p:sp>
      <p:sp>
        <p:nvSpPr>
          <p:cNvPr id="34" name="Text 32"/>
          <p:cNvSpPr/>
          <p:nvPr/>
        </p:nvSpPr>
        <p:spPr>
          <a:xfrm>
            <a:off x="566928" y="4343400"/>
            <a:ext cx="8010144" cy="457200"/>
          </a:xfrm>
          <a:prstGeom prst="rect">
            <a:avLst/>
          </a:prstGeom>
          <a:noFill/>
          <a:ln/>
        </p:spPr>
        <p:txBody>
          <a:bodyPr wrap="square" rtlCol="0" anchor="ctr"/>
          <a:lstStyle/>
          <a:p>
            <a:pPr indent="0" marL="0">
              <a:buNone/>
            </a:pPr>
            <a:r>
              <a:rPr lang="en-US" sz="1450" i="1" dirty="0">
                <a:solidFill>
                  <a:srgbClr val="904199"/>
                </a:solidFill>
                <a:latin typeface="Cambria" pitchFamily="34" charset="0"/>
                <a:ea typeface="Cambria" pitchFamily="34" charset="-122"/>
                <a:cs typeface="Cambria" pitchFamily="34" charset="-120"/>
              </a:rPr>
              <a:t>Look for a drug in the condition table, find nothing, and you'll wrongly conclude the data is missing. Confirm the domain first.</a:t>
            </a:r>
            <a:endParaRPr lang="en-US" sz="1450" dirty="0"/>
          </a:p>
        </p:txBody>
      </p:sp>
      <p:sp>
        <p:nvSpPr>
          <p:cNvPr id="35" name="Text 33"/>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36" name="Text 34"/>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3D1F44"/>
        </a:solidFill>
      </p:bgPr>
    </p:bg>
    <p:spTree>
      <p:nvGrpSpPr>
        <p:cNvPr id="1" name=""/>
        <p:cNvGrpSpPr/>
        <p:nvPr/>
      </p:nvGrpSpPr>
      <p:grpSpPr>
        <a:xfrm>
          <a:off x="0" y="0"/>
          <a:ext cx="0" cy="0"/>
          <a:chOff x="0" y="0"/>
          <a:chExt cx="0" cy="0"/>
        </a:xfrm>
      </p:grpSpPr>
      <p:sp>
        <p:nvSpPr>
          <p:cNvPr id="2" name="Text 0"/>
          <p:cNvSpPr/>
          <p:nvPr/>
        </p:nvSpPr>
        <p:spPr>
          <a:xfrm>
            <a:off x="566928" y="822960"/>
            <a:ext cx="8010144" cy="274320"/>
          </a:xfrm>
          <a:prstGeom prst="rect">
            <a:avLst/>
          </a:prstGeom>
          <a:noFill/>
          <a:ln/>
        </p:spPr>
        <p:txBody>
          <a:bodyPr wrap="square" rtlCol="0" anchor="ctr"/>
          <a:lstStyle/>
          <a:p>
            <a:pPr indent="0" marL="0">
              <a:buNone/>
            </a:pPr>
            <a:r>
              <a:rPr lang="en-US" sz="1200" b="1" spc="200" kern="0" dirty="0">
                <a:solidFill>
                  <a:srgbClr val="B872C0"/>
                </a:solidFill>
                <a:latin typeface="Calibri" pitchFamily="34" charset="0"/>
                <a:ea typeface="Calibri" pitchFamily="34" charset="-122"/>
                <a:cs typeface="Calibri" pitchFamily="34" charset="-120"/>
              </a:rPr>
              <a:t>SEGMENT 4 · THE LIVE DEMO</a:t>
            </a:r>
            <a:endParaRPr lang="en-US" sz="1200" dirty="0"/>
          </a:p>
        </p:txBody>
      </p:sp>
      <p:sp>
        <p:nvSpPr>
          <p:cNvPr id="3" name="Text 1"/>
          <p:cNvSpPr/>
          <p:nvPr/>
        </p:nvSpPr>
        <p:spPr>
          <a:xfrm>
            <a:off x="566928" y="1143000"/>
            <a:ext cx="8010144" cy="640080"/>
          </a:xfrm>
          <a:prstGeom prst="rect">
            <a:avLst/>
          </a:prstGeom>
          <a:noFill/>
          <a:ln/>
        </p:spPr>
        <p:txBody>
          <a:bodyPr wrap="square" rtlCol="0" anchor="ctr"/>
          <a:lstStyle/>
          <a:p>
            <a:pPr indent="0" marL="0">
              <a:buNone/>
            </a:pPr>
            <a:r>
              <a:rPr lang="en-US" sz="3200" b="1" dirty="0">
                <a:solidFill>
                  <a:srgbClr val="FFFFFF"/>
                </a:solidFill>
                <a:latin typeface="Cambria" pitchFamily="34" charset="0"/>
                <a:ea typeface="Cambria" pitchFamily="34" charset="-122"/>
                <a:cs typeface="Cambria" pitchFamily="34" charset="-120"/>
              </a:rPr>
              <a:t>The demo, and its deliberate trap</a:t>
            </a:r>
            <a:endParaRPr lang="en-US" sz="3200" dirty="0"/>
          </a:p>
        </p:txBody>
      </p:sp>
      <p:sp>
        <p:nvSpPr>
          <p:cNvPr id="4" name="Shape 2"/>
          <p:cNvSpPr/>
          <p:nvPr/>
        </p:nvSpPr>
        <p:spPr>
          <a:xfrm>
            <a:off x="566928" y="2103120"/>
            <a:ext cx="3822192" cy="1737360"/>
          </a:xfrm>
          <a:prstGeom prst="roundRect">
            <a:avLst>
              <a:gd name="adj" fmla="val 4211"/>
            </a:avLst>
          </a:prstGeom>
          <a:solidFill>
            <a:srgbClr val="4E2C56"/>
          </a:solidFill>
          <a:ln/>
        </p:spPr>
      </p:sp>
      <p:sp>
        <p:nvSpPr>
          <p:cNvPr id="5" name="Text 3"/>
          <p:cNvSpPr/>
          <p:nvPr/>
        </p:nvSpPr>
        <p:spPr>
          <a:xfrm>
            <a:off x="841248" y="2286000"/>
            <a:ext cx="3273552" cy="365760"/>
          </a:xfrm>
          <a:prstGeom prst="rect">
            <a:avLst/>
          </a:prstGeom>
          <a:noFill/>
          <a:ln/>
        </p:spPr>
        <p:txBody>
          <a:bodyPr wrap="square" rtlCol="0" anchor="ctr"/>
          <a:lstStyle/>
          <a:p>
            <a:pPr indent="0" marL="0">
              <a:buNone/>
            </a:pPr>
            <a:r>
              <a:rPr lang="en-US" sz="1800" b="1" dirty="0">
                <a:solidFill>
                  <a:srgbClr val="FFFFFF"/>
                </a:solidFill>
                <a:latin typeface="Cambria" pitchFamily="34" charset="0"/>
                <a:ea typeface="Cambria" pitchFamily="34" charset="-122"/>
                <a:cs typeface="Cambria" pitchFamily="34" charset="-120"/>
              </a:rPr>
              <a:t>atlas-demo.ohdsi.org</a:t>
            </a:r>
            <a:endParaRPr lang="en-US" sz="1800" dirty="0"/>
          </a:p>
        </p:txBody>
      </p:sp>
      <p:sp>
        <p:nvSpPr>
          <p:cNvPr id="6" name="Text 4"/>
          <p:cNvSpPr/>
          <p:nvPr/>
        </p:nvSpPr>
        <p:spPr>
          <a:xfrm>
            <a:off x="841248" y="2697480"/>
            <a:ext cx="3273552" cy="1005840"/>
          </a:xfrm>
          <a:prstGeom prst="rect">
            <a:avLst/>
          </a:prstGeom>
          <a:noFill/>
          <a:ln/>
        </p:spPr>
        <p:txBody>
          <a:bodyPr wrap="square" rtlCol="0" anchor="ctr"/>
          <a:lstStyle/>
          <a:p>
            <a:pPr indent="0" marL="0">
              <a:buNone/>
            </a:pPr>
            <a:r>
              <a:rPr lang="en-US" sz="1400" dirty="0">
                <a:solidFill>
                  <a:srgbClr val="E9DCEE"/>
                </a:solidFill>
                <a:latin typeface="Calibri" pitchFamily="34" charset="0"/>
                <a:ea typeface="Calibri" pitchFamily="34" charset="-122"/>
                <a:cs typeface="Calibri" pitchFamily="34" charset="-120"/>
              </a:rPr>
              <a:t>Free, public ATLAS. No account needed to follow along. Chrome is the supported browser.</a:t>
            </a:r>
            <a:endParaRPr lang="en-US" sz="1400" dirty="0"/>
          </a:p>
        </p:txBody>
      </p:sp>
      <p:sp>
        <p:nvSpPr>
          <p:cNvPr id="7" name="Shape 5"/>
          <p:cNvSpPr/>
          <p:nvPr/>
        </p:nvSpPr>
        <p:spPr>
          <a:xfrm>
            <a:off x="4754880" y="2103120"/>
            <a:ext cx="3822192" cy="1737360"/>
          </a:xfrm>
          <a:prstGeom prst="roundRect">
            <a:avLst>
              <a:gd name="adj" fmla="val 4211"/>
            </a:avLst>
          </a:prstGeom>
          <a:solidFill>
            <a:srgbClr val="4E2C56"/>
          </a:solidFill>
          <a:ln/>
        </p:spPr>
      </p:sp>
      <p:sp>
        <p:nvSpPr>
          <p:cNvPr id="8" name="Text 6"/>
          <p:cNvSpPr/>
          <p:nvPr/>
        </p:nvSpPr>
        <p:spPr>
          <a:xfrm>
            <a:off x="5029200" y="2286000"/>
            <a:ext cx="3273552" cy="365760"/>
          </a:xfrm>
          <a:prstGeom prst="rect">
            <a:avLst/>
          </a:prstGeom>
          <a:noFill/>
          <a:ln/>
        </p:spPr>
        <p:txBody>
          <a:bodyPr wrap="square" rtlCol="0" anchor="ctr"/>
          <a:lstStyle/>
          <a:p>
            <a:pPr indent="0" marL="0">
              <a:buNone/>
            </a:pPr>
            <a:r>
              <a:rPr lang="en-US" sz="1800" b="1" dirty="0">
                <a:solidFill>
                  <a:srgbClr val="FFFFFF"/>
                </a:solidFill>
                <a:latin typeface="Cambria" pitchFamily="34" charset="0"/>
                <a:ea typeface="Cambria" pitchFamily="34" charset="-122"/>
                <a:cs typeface="Cambria" pitchFamily="34" charset="-120"/>
              </a:rPr>
              <a:t>Runs on SynPUF</a:t>
            </a:r>
            <a:endParaRPr lang="en-US" sz="1800" dirty="0"/>
          </a:p>
        </p:txBody>
      </p:sp>
      <p:sp>
        <p:nvSpPr>
          <p:cNvPr id="9" name="Text 7"/>
          <p:cNvSpPr/>
          <p:nvPr/>
        </p:nvSpPr>
        <p:spPr>
          <a:xfrm>
            <a:off x="5029200" y="2697480"/>
            <a:ext cx="3273552" cy="1005840"/>
          </a:xfrm>
          <a:prstGeom prst="rect">
            <a:avLst/>
          </a:prstGeom>
          <a:noFill/>
          <a:ln/>
        </p:spPr>
        <p:txBody>
          <a:bodyPr wrap="square" rtlCol="0" anchor="ctr"/>
          <a:lstStyle/>
          <a:p>
            <a:pPr indent="0" marL="0">
              <a:buNone/>
            </a:pPr>
            <a:r>
              <a:rPr lang="en-US" sz="1400" dirty="0">
                <a:solidFill>
                  <a:srgbClr val="E9DCEE"/>
                </a:solidFill>
                <a:latin typeface="Calibri" pitchFamily="34" charset="0"/>
                <a:ea typeface="Calibri" pitchFamily="34" charset="-122"/>
                <a:cs typeface="Calibri" pitchFamily="34" charset="-120"/>
              </a:rPr>
              <a:t>Synthetic Medicare claims. The population is mostly 65+. Diabetes is everywhere. Pregnancies are absent — by design.</a:t>
            </a:r>
            <a:endParaRPr lang="en-US" sz="1400" dirty="0"/>
          </a:p>
        </p:txBody>
      </p:sp>
      <p:sp>
        <p:nvSpPr>
          <p:cNvPr id="10" name="Text 8"/>
          <p:cNvSpPr/>
          <p:nvPr/>
        </p:nvSpPr>
        <p:spPr>
          <a:xfrm>
            <a:off x="566928" y="4114800"/>
            <a:ext cx="8010144" cy="457200"/>
          </a:xfrm>
          <a:prstGeom prst="rect">
            <a:avLst/>
          </a:prstGeom>
          <a:noFill/>
          <a:ln/>
        </p:spPr>
        <p:txBody>
          <a:bodyPr wrap="square" rtlCol="0" anchor="ctr"/>
          <a:lstStyle/>
          <a:p>
            <a:pPr indent="0" marL="0">
              <a:buNone/>
            </a:pPr>
            <a:r>
              <a:rPr lang="en-US" sz="1500" i="1" dirty="0">
                <a:solidFill>
                  <a:srgbClr val="B872C0"/>
                </a:solidFill>
                <a:latin typeface="Cambria" pitchFamily="34" charset="0"/>
                <a:ea typeface="Cambria" pitchFamily="34" charset="-122"/>
                <a:cs typeface="Cambria" pitchFamily="34" charset="-120"/>
              </a:rPr>
              <a:t>That mismatch is the lesson: a concept-level check that passes, and a population-level check that fails.</a:t>
            </a:r>
            <a:endParaRPr lang="en-US" sz="1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TEST IT IN ATLAS</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Four moves</a:t>
            </a:r>
            <a:endParaRPr lang="en-US" sz="3400" dirty="0"/>
          </a:p>
        </p:txBody>
      </p:sp>
      <p:sp>
        <p:nvSpPr>
          <p:cNvPr id="4" name="Shape 2"/>
          <p:cNvSpPr/>
          <p:nvPr/>
        </p:nvSpPr>
        <p:spPr>
          <a:xfrm>
            <a:off x="566928" y="1810512"/>
            <a:ext cx="365760" cy="365760"/>
          </a:xfrm>
          <a:prstGeom prst="ellipse">
            <a:avLst/>
          </a:prstGeom>
          <a:solidFill>
            <a:srgbClr val="904199"/>
          </a:solidFill>
          <a:ln/>
        </p:spPr>
      </p:sp>
      <p:sp>
        <p:nvSpPr>
          <p:cNvPr id="5" name="Text 3"/>
          <p:cNvSpPr/>
          <p:nvPr/>
        </p:nvSpPr>
        <p:spPr>
          <a:xfrm>
            <a:off x="566928" y="1801368"/>
            <a:ext cx="365760" cy="36576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1</a:t>
            </a:r>
            <a:endParaRPr lang="en-US" sz="1600" dirty="0"/>
          </a:p>
        </p:txBody>
      </p:sp>
      <p:sp>
        <p:nvSpPr>
          <p:cNvPr id="6" name="Text 4"/>
          <p:cNvSpPr/>
          <p:nvPr/>
        </p:nvSpPr>
        <p:spPr>
          <a:xfrm>
            <a:off x="1097280" y="1764792"/>
            <a:ext cx="2194560" cy="365760"/>
          </a:xfrm>
          <a:prstGeom prst="rect">
            <a:avLst/>
          </a:prstGeom>
          <a:noFill/>
          <a:ln/>
        </p:spPr>
        <p:txBody>
          <a:bodyPr wrap="square" rtlCol="0" anchor="ctr"/>
          <a:lstStyle/>
          <a:p>
            <a:pPr indent="0" marL="0">
              <a:buNone/>
            </a:pPr>
            <a:r>
              <a:rPr lang="en-US" sz="1700" b="1" dirty="0">
                <a:solidFill>
                  <a:srgbClr val="2B2230"/>
                </a:solidFill>
                <a:latin typeface="Cambria" pitchFamily="34" charset="0"/>
                <a:ea typeface="Cambria" pitchFamily="34" charset="-122"/>
                <a:cs typeface="Cambria" pitchFamily="34" charset="-120"/>
              </a:rPr>
              <a:t>Search</a:t>
            </a:r>
            <a:endParaRPr lang="en-US" sz="1700" dirty="0"/>
          </a:p>
        </p:txBody>
      </p:sp>
      <p:sp>
        <p:nvSpPr>
          <p:cNvPr id="7" name="Text 5"/>
          <p:cNvSpPr/>
          <p:nvPr/>
        </p:nvSpPr>
        <p:spPr>
          <a:xfrm>
            <a:off x="3310128" y="1764792"/>
            <a:ext cx="5266944" cy="457200"/>
          </a:xfrm>
          <a:prstGeom prst="rect">
            <a:avLst/>
          </a:prstGeom>
          <a:noFill/>
          <a:ln/>
        </p:spPr>
        <p:txBody>
          <a:bodyPr wrap="square" rtlCol="0" anchor="ctr"/>
          <a:lstStyle/>
          <a:p>
            <a:pPr indent="0" marL="0">
              <a:buNone/>
            </a:pPr>
            <a:r>
              <a:rPr lang="en-US" sz="1400" dirty="0">
                <a:solidFill>
                  <a:srgbClr val="6E6676"/>
                </a:solidFill>
                <a:latin typeface="Calibri" pitchFamily="34" charset="0"/>
                <a:ea typeface="Calibri" pitchFamily="34" charset="-122"/>
                <a:cs typeface="Calibri" pitchFamily="34" charset="-120"/>
              </a:rPr>
              <a:t>Confirm each concept exists and is standard. Note the counts.</a:t>
            </a:r>
            <a:endParaRPr lang="en-US" sz="1400" dirty="0"/>
          </a:p>
        </p:txBody>
      </p:sp>
      <p:sp>
        <p:nvSpPr>
          <p:cNvPr id="8" name="Shape 6"/>
          <p:cNvSpPr/>
          <p:nvPr/>
        </p:nvSpPr>
        <p:spPr>
          <a:xfrm>
            <a:off x="749808" y="2194560"/>
            <a:ext cx="8010144" cy="0"/>
          </a:xfrm>
          <a:prstGeom prst="line">
            <a:avLst/>
          </a:prstGeom>
          <a:noFill/>
          <a:ln w="9525">
            <a:solidFill>
              <a:srgbClr val="E3D8E8"/>
            </a:solidFill>
            <a:prstDash val="solid"/>
          </a:ln>
        </p:spPr>
      </p:sp>
      <p:sp>
        <p:nvSpPr>
          <p:cNvPr id="9" name="Shape 7"/>
          <p:cNvSpPr/>
          <p:nvPr/>
        </p:nvSpPr>
        <p:spPr>
          <a:xfrm>
            <a:off x="566928" y="2468880"/>
            <a:ext cx="365760" cy="365760"/>
          </a:xfrm>
          <a:prstGeom prst="ellipse">
            <a:avLst/>
          </a:prstGeom>
          <a:solidFill>
            <a:srgbClr val="904199"/>
          </a:solidFill>
          <a:ln/>
        </p:spPr>
      </p:sp>
      <p:sp>
        <p:nvSpPr>
          <p:cNvPr id="10" name="Text 8"/>
          <p:cNvSpPr/>
          <p:nvPr/>
        </p:nvSpPr>
        <p:spPr>
          <a:xfrm>
            <a:off x="566928" y="2459736"/>
            <a:ext cx="365760" cy="36576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2</a:t>
            </a:r>
            <a:endParaRPr lang="en-US" sz="1600" dirty="0"/>
          </a:p>
        </p:txBody>
      </p:sp>
      <p:sp>
        <p:nvSpPr>
          <p:cNvPr id="11" name="Text 9"/>
          <p:cNvSpPr/>
          <p:nvPr/>
        </p:nvSpPr>
        <p:spPr>
          <a:xfrm>
            <a:off x="1097280" y="2423160"/>
            <a:ext cx="2194560" cy="365760"/>
          </a:xfrm>
          <a:prstGeom prst="rect">
            <a:avLst/>
          </a:prstGeom>
          <a:noFill/>
          <a:ln/>
        </p:spPr>
        <p:txBody>
          <a:bodyPr wrap="square" rtlCol="0" anchor="ctr"/>
          <a:lstStyle/>
          <a:p>
            <a:pPr indent="0" marL="0">
              <a:buNone/>
            </a:pPr>
            <a:r>
              <a:rPr lang="en-US" sz="1700" b="1" dirty="0">
                <a:solidFill>
                  <a:srgbClr val="2B2230"/>
                </a:solidFill>
                <a:latin typeface="Cambria" pitchFamily="34" charset="0"/>
                <a:ea typeface="Cambria" pitchFamily="34" charset="-122"/>
                <a:cs typeface="Cambria" pitchFamily="34" charset="-120"/>
              </a:rPr>
              <a:t>Concept sets</a:t>
            </a:r>
            <a:endParaRPr lang="en-US" sz="1700" dirty="0"/>
          </a:p>
        </p:txBody>
      </p:sp>
      <p:sp>
        <p:nvSpPr>
          <p:cNvPr id="12" name="Text 10"/>
          <p:cNvSpPr/>
          <p:nvPr/>
        </p:nvSpPr>
        <p:spPr>
          <a:xfrm>
            <a:off x="3310128" y="2423160"/>
            <a:ext cx="5266944" cy="457200"/>
          </a:xfrm>
          <a:prstGeom prst="rect">
            <a:avLst/>
          </a:prstGeom>
          <a:noFill/>
          <a:ln/>
        </p:spPr>
        <p:txBody>
          <a:bodyPr wrap="square" rtlCol="0" anchor="ctr"/>
          <a:lstStyle/>
          <a:p>
            <a:pPr indent="0" marL="0">
              <a:buNone/>
            </a:pPr>
            <a:r>
              <a:rPr lang="en-US" sz="1400" dirty="0">
                <a:solidFill>
                  <a:srgbClr val="6E6676"/>
                </a:solidFill>
                <a:latin typeface="Calibri" pitchFamily="34" charset="0"/>
                <a:ea typeface="Calibri" pitchFamily="34" charset="-122"/>
                <a:cs typeface="Calibri" pitchFamily="34" charset="-120"/>
              </a:rPr>
              <a:t>Bundle diabetes, pregnancy, preeclampsia, metformin, insulin.</a:t>
            </a:r>
            <a:endParaRPr lang="en-US" sz="1400" dirty="0"/>
          </a:p>
        </p:txBody>
      </p:sp>
      <p:sp>
        <p:nvSpPr>
          <p:cNvPr id="13" name="Shape 11"/>
          <p:cNvSpPr/>
          <p:nvPr/>
        </p:nvSpPr>
        <p:spPr>
          <a:xfrm>
            <a:off x="749808" y="2852928"/>
            <a:ext cx="8010144" cy="0"/>
          </a:xfrm>
          <a:prstGeom prst="line">
            <a:avLst/>
          </a:prstGeom>
          <a:noFill/>
          <a:ln w="9525">
            <a:solidFill>
              <a:srgbClr val="E3D8E8"/>
            </a:solidFill>
            <a:prstDash val="solid"/>
          </a:ln>
        </p:spPr>
      </p:sp>
      <p:sp>
        <p:nvSpPr>
          <p:cNvPr id="14" name="Shape 12"/>
          <p:cNvSpPr/>
          <p:nvPr/>
        </p:nvSpPr>
        <p:spPr>
          <a:xfrm>
            <a:off x="566928" y="3127248"/>
            <a:ext cx="365760" cy="365760"/>
          </a:xfrm>
          <a:prstGeom prst="ellipse">
            <a:avLst/>
          </a:prstGeom>
          <a:solidFill>
            <a:srgbClr val="904199"/>
          </a:solidFill>
          <a:ln/>
        </p:spPr>
      </p:sp>
      <p:sp>
        <p:nvSpPr>
          <p:cNvPr id="15" name="Text 13"/>
          <p:cNvSpPr/>
          <p:nvPr/>
        </p:nvSpPr>
        <p:spPr>
          <a:xfrm>
            <a:off x="566928" y="3118104"/>
            <a:ext cx="365760" cy="36576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3</a:t>
            </a:r>
            <a:endParaRPr lang="en-US" sz="1600" dirty="0"/>
          </a:p>
        </p:txBody>
      </p:sp>
      <p:sp>
        <p:nvSpPr>
          <p:cNvPr id="16" name="Text 14"/>
          <p:cNvSpPr/>
          <p:nvPr/>
        </p:nvSpPr>
        <p:spPr>
          <a:xfrm>
            <a:off x="1097280" y="3081528"/>
            <a:ext cx="2194560" cy="365760"/>
          </a:xfrm>
          <a:prstGeom prst="rect">
            <a:avLst/>
          </a:prstGeom>
          <a:noFill/>
          <a:ln/>
        </p:spPr>
        <p:txBody>
          <a:bodyPr wrap="square" rtlCol="0" anchor="ctr"/>
          <a:lstStyle/>
          <a:p>
            <a:pPr indent="0" marL="0">
              <a:buNone/>
            </a:pPr>
            <a:r>
              <a:rPr lang="en-US" sz="1700" b="1" dirty="0">
                <a:solidFill>
                  <a:srgbClr val="2B2230"/>
                </a:solidFill>
                <a:latin typeface="Cambria" pitchFamily="34" charset="0"/>
                <a:ea typeface="Cambria" pitchFamily="34" charset="-122"/>
                <a:cs typeface="Cambria" pitchFamily="34" charset="-120"/>
              </a:rPr>
              <a:t>Cohort</a:t>
            </a:r>
            <a:endParaRPr lang="en-US" sz="1700" dirty="0"/>
          </a:p>
        </p:txBody>
      </p:sp>
      <p:sp>
        <p:nvSpPr>
          <p:cNvPr id="17" name="Text 15"/>
          <p:cNvSpPr/>
          <p:nvPr/>
        </p:nvSpPr>
        <p:spPr>
          <a:xfrm>
            <a:off x="3310128" y="3081528"/>
            <a:ext cx="5266944" cy="457200"/>
          </a:xfrm>
          <a:prstGeom prst="rect">
            <a:avLst/>
          </a:prstGeom>
          <a:noFill/>
          <a:ln/>
        </p:spPr>
        <p:txBody>
          <a:bodyPr wrap="square" rtlCol="0" anchor="ctr"/>
          <a:lstStyle/>
          <a:p>
            <a:pPr indent="0" marL="0">
              <a:buNone/>
            </a:pPr>
            <a:r>
              <a:rPr lang="en-US" sz="1400" dirty="0">
                <a:solidFill>
                  <a:srgbClr val="6E6676"/>
                </a:solidFill>
                <a:latin typeface="Calibri" pitchFamily="34" charset="0"/>
                <a:ea typeface="Calibri" pitchFamily="34" charset="-122"/>
                <a:cs typeface="Calibri" pitchFamily="34" charset="-120"/>
              </a:rPr>
              <a:t>Entry = pregnancy; require prior diabetes; add the exposure.</a:t>
            </a:r>
            <a:endParaRPr lang="en-US" sz="1400" dirty="0"/>
          </a:p>
        </p:txBody>
      </p:sp>
      <p:sp>
        <p:nvSpPr>
          <p:cNvPr id="18" name="Shape 16"/>
          <p:cNvSpPr/>
          <p:nvPr/>
        </p:nvSpPr>
        <p:spPr>
          <a:xfrm>
            <a:off x="749808" y="3511296"/>
            <a:ext cx="8010144" cy="0"/>
          </a:xfrm>
          <a:prstGeom prst="line">
            <a:avLst/>
          </a:prstGeom>
          <a:noFill/>
          <a:ln w="9525">
            <a:solidFill>
              <a:srgbClr val="E3D8E8"/>
            </a:solidFill>
            <a:prstDash val="solid"/>
          </a:ln>
        </p:spPr>
      </p:sp>
      <p:sp>
        <p:nvSpPr>
          <p:cNvPr id="19" name="Shape 17"/>
          <p:cNvSpPr/>
          <p:nvPr/>
        </p:nvSpPr>
        <p:spPr>
          <a:xfrm>
            <a:off x="566928" y="3785616"/>
            <a:ext cx="365760" cy="365760"/>
          </a:xfrm>
          <a:prstGeom prst="ellipse">
            <a:avLst/>
          </a:prstGeom>
          <a:solidFill>
            <a:srgbClr val="904199"/>
          </a:solidFill>
          <a:ln/>
        </p:spPr>
      </p:sp>
      <p:sp>
        <p:nvSpPr>
          <p:cNvPr id="20" name="Text 18"/>
          <p:cNvSpPr/>
          <p:nvPr/>
        </p:nvSpPr>
        <p:spPr>
          <a:xfrm>
            <a:off x="566928" y="3776472"/>
            <a:ext cx="365760" cy="36576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4</a:t>
            </a:r>
            <a:endParaRPr lang="en-US" sz="1600" dirty="0"/>
          </a:p>
        </p:txBody>
      </p:sp>
      <p:sp>
        <p:nvSpPr>
          <p:cNvPr id="21" name="Text 19"/>
          <p:cNvSpPr/>
          <p:nvPr/>
        </p:nvSpPr>
        <p:spPr>
          <a:xfrm>
            <a:off x="1097280" y="3739896"/>
            <a:ext cx="2194560" cy="365760"/>
          </a:xfrm>
          <a:prstGeom prst="rect">
            <a:avLst/>
          </a:prstGeom>
          <a:noFill/>
          <a:ln/>
        </p:spPr>
        <p:txBody>
          <a:bodyPr wrap="square" rtlCol="0" anchor="ctr"/>
          <a:lstStyle/>
          <a:p>
            <a:pPr indent="0" marL="0">
              <a:buNone/>
            </a:pPr>
            <a:r>
              <a:rPr lang="en-US" sz="1700" b="1" dirty="0">
                <a:solidFill>
                  <a:srgbClr val="2B2230"/>
                </a:solidFill>
                <a:latin typeface="Cambria" pitchFamily="34" charset="0"/>
                <a:ea typeface="Cambria" pitchFamily="34" charset="-122"/>
                <a:cs typeface="Cambria" pitchFamily="34" charset="-120"/>
              </a:rPr>
              <a:t>Generate</a:t>
            </a:r>
            <a:endParaRPr lang="en-US" sz="1700" dirty="0"/>
          </a:p>
        </p:txBody>
      </p:sp>
      <p:sp>
        <p:nvSpPr>
          <p:cNvPr id="22" name="Text 20"/>
          <p:cNvSpPr/>
          <p:nvPr/>
        </p:nvSpPr>
        <p:spPr>
          <a:xfrm>
            <a:off x="3310128" y="3739896"/>
            <a:ext cx="5266944" cy="457200"/>
          </a:xfrm>
          <a:prstGeom prst="rect">
            <a:avLst/>
          </a:prstGeom>
          <a:noFill/>
          <a:ln/>
        </p:spPr>
        <p:txBody>
          <a:bodyPr wrap="square" rtlCol="0" anchor="ctr"/>
          <a:lstStyle/>
          <a:p>
            <a:pPr indent="0" marL="0">
              <a:buNone/>
            </a:pPr>
            <a:r>
              <a:rPr lang="en-US" sz="1400" dirty="0">
                <a:solidFill>
                  <a:srgbClr val="6E6676"/>
                </a:solidFill>
                <a:latin typeface="Calibri" pitchFamily="34" charset="0"/>
                <a:ea typeface="Calibri" pitchFamily="34" charset="-122"/>
                <a:cs typeface="Calibri" pitchFamily="34" charset="-120"/>
              </a:rPr>
              <a:t>Run against SynPUF and read the counts.</a:t>
            </a:r>
            <a:endParaRPr lang="en-US" sz="1400" dirty="0"/>
          </a:p>
        </p:txBody>
      </p:sp>
      <p:sp>
        <p:nvSpPr>
          <p:cNvPr id="23" name="Text 21"/>
          <p:cNvSpPr/>
          <p:nvPr/>
        </p:nvSpPr>
        <p:spPr>
          <a:xfrm>
            <a:off x="566928" y="4434840"/>
            <a:ext cx="8010144" cy="365760"/>
          </a:xfrm>
          <a:prstGeom prst="rect">
            <a:avLst/>
          </a:prstGeom>
          <a:noFill/>
          <a:ln/>
        </p:spPr>
        <p:txBody>
          <a:bodyPr wrap="square" rtlCol="0" anchor="ctr"/>
          <a:lstStyle/>
          <a:p>
            <a:pPr indent="0" marL="0">
              <a:buNone/>
            </a:pPr>
            <a:r>
              <a:rPr lang="en-US" sz="1450" i="1" dirty="0">
                <a:solidFill>
                  <a:srgbClr val="904199"/>
                </a:solidFill>
                <a:latin typeface="Cambria" pitchFamily="34" charset="0"/>
                <a:ea typeface="Cambria" pitchFamily="34" charset="-122"/>
                <a:cs typeface="Cambria" pitchFamily="34" charset="-120"/>
              </a:rPr>
              <a:t>Pre-build these before class, so you show saved definitions — not live typing.</a:t>
            </a:r>
            <a:endParaRPr lang="en-US" sz="1450" dirty="0"/>
          </a:p>
        </p:txBody>
      </p:sp>
      <p:sp>
        <p:nvSpPr>
          <p:cNvPr id="24" name="Text 22"/>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25" name="Text 23"/>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THE MOMENT</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Watch the cohort collapse</a:t>
            </a:r>
            <a:endParaRPr lang="en-US" sz="3400" dirty="0"/>
          </a:p>
        </p:txBody>
      </p:sp>
      <p:sp>
        <p:nvSpPr>
          <p:cNvPr id="4" name="Shape 2"/>
          <p:cNvSpPr/>
          <p:nvPr/>
        </p:nvSpPr>
        <p:spPr>
          <a:xfrm>
            <a:off x="566928" y="1783080"/>
            <a:ext cx="8010144" cy="566928"/>
          </a:xfrm>
          <a:prstGeom prst="roundRect">
            <a:avLst>
              <a:gd name="adj" fmla="val 12903"/>
            </a:avLst>
          </a:prstGeom>
          <a:solidFill>
            <a:srgbClr val="F4EEF6"/>
          </a:solidFill>
          <a:ln w="12700">
            <a:solidFill>
              <a:srgbClr val="E3D8E8"/>
            </a:solidFill>
            <a:prstDash val="solid"/>
          </a:ln>
        </p:spPr>
      </p:sp>
      <p:sp>
        <p:nvSpPr>
          <p:cNvPr id="5" name="Text 3"/>
          <p:cNvSpPr/>
          <p:nvPr/>
        </p:nvSpPr>
        <p:spPr>
          <a:xfrm>
            <a:off x="841248" y="1783080"/>
            <a:ext cx="4966289" cy="566928"/>
          </a:xfrm>
          <a:prstGeom prst="rect">
            <a:avLst/>
          </a:prstGeom>
          <a:noFill/>
          <a:ln/>
        </p:spPr>
        <p:txBody>
          <a:bodyPr wrap="square" rtlCol="0" anchor="ctr"/>
          <a:lstStyle/>
          <a:p>
            <a:pPr indent="0" marL="0">
              <a:buNone/>
            </a:pPr>
            <a:r>
              <a:rPr lang="en-US" sz="1500" dirty="0">
                <a:solidFill>
                  <a:srgbClr val="2B2230"/>
                </a:solidFill>
                <a:latin typeface="Calibri" pitchFamily="34" charset="0"/>
                <a:ea typeface="Calibri" pitchFamily="34" charset="-122"/>
                <a:cs typeface="Calibri" pitchFamily="34" charset="-120"/>
              </a:rPr>
              <a:t>Diabetes alone</a:t>
            </a:r>
            <a:endParaRPr lang="en-US" sz="1500" dirty="0"/>
          </a:p>
        </p:txBody>
      </p:sp>
      <p:sp>
        <p:nvSpPr>
          <p:cNvPr id="6" name="Text 4"/>
          <p:cNvSpPr/>
          <p:nvPr/>
        </p:nvSpPr>
        <p:spPr>
          <a:xfrm>
            <a:off x="5373014" y="1783080"/>
            <a:ext cx="2929738" cy="566928"/>
          </a:xfrm>
          <a:prstGeom prst="rect">
            <a:avLst/>
          </a:prstGeom>
          <a:noFill/>
          <a:ln/>
        </p:spPr>
        <p:txBody>
          <a:bodyPr wrap="square" rtlCol="0" anchor="ctr"/>
          <a:lstStyle/>
          <a:p>
            <a:pPr algn="r" indent="0" marL="0">
              <a:buNone/>
            </a:pPr>
            <a:r>
              <a:rPr lang="en-US" sz="1700" b="1" dirty="0">
                <a:solidFill>
                  <a:srgbClr val="904199"/>
                </a:solidFill>
                <a:latin typeface="Cambria" pitchFamily="34" charset="0"/>
                <a:ea typeface="Cambria" pitchFamily="34" charset="-122"/>
                <a:cs typeface="Cambria" pitchFamily="34" charset="-120"/>
              </a:rPr>
              <a:t>large</a:t>
            </a:r>
            <a:endParaRPr lang="en-US" sz="1700" dirty="0"/>
          </a:p>
        </p:txBody>
      </p:sp>
      <p:sp>
        <p:nvSpPr>
          <p:cNvPr id="7" name="Shape 5"/>
          <p:cNvSpPr/>
          <p:nvPr/>
        </p:nvSpPr>
        <p:spPr>
          <a:xfrm>
            <a:off x="566928" y="2459736"/>
            <a:ext cx="8010144" cy="566928"/>
          </a:xfrm>
          <a:prstGeom prst="roundRect">
            <a:avLst>
              <a:gd name="adj" fmla="val 12903"/>
            </a:avLst>
          </a:prstGeom>
          <a:solidFill>
            <a:srgbClr val="F4EEF6"/>
          </a:solidFill>
          <a:ln w="12700">
            <a:solidFill>
              <a:srgbClr val="E3D8E8"/>
            </a:solidFill>
            <a:prstDash val="solid"/>
          </a:ln>
        </p:spPr>
      </p:sp>
      <p:sp>
        <p:nvSpPr>
          <p:cNvPr id="8" name="Text 6"/>
          <p:cNvSpPr/>
          <p:nvPr/>
        </p:nvSpPr>
        <p:spPr>
          <a:xfrm>
            <a:off x="841248" y="2459736"/>
            <a:ext cx="4966289" cy="566928"/>
          </a:xfrm>
          <a:prstGeom prst="rect">
            <a:avLst/>
          </a:prstGeom>
          <a:noFill/>
          <a:ln/>
        </p:spPr>
        <p:txBody>
          <a:bodyPr wrap="square" rtlCol="0" anchor="ctr"/>
          <a:lstStyle/>
          <a:p>
            <a:pPr indent="0" marL="0">
              <a:buNone/>
            </a:pPr>
            <a:r>
              <a:rPr lang="en-US" sz="1500" dirty="0">
                <a:solidFill>
                  <a:srgbClr val="2B2230"/>
                </a:solidFill>
                <a:latin typeface="Calibri" pitchFamily="34" charset="0"/>
                <a:ea typeface="Calibri" pitchFamily="34" charset="-122"/>
                <a:cs typeface="Calibri" pitchFamily="34" charset="-120"/>
              </a:rPr>
              <a:t>+ require a pregnancy</a:t>
            </a:r>
            <a:endParaRPr lang="en-US" sz="1500" dirty="0"/>
          </a:p>
        </p:txBody>
      </p:sp>
      <p:sp>
        <p:nvSpPr>
          <p:cNvPr id="9" name="Text 7"/>
          <p:cNvSpPr/>
          <p:nvPr/>
        </p:nvSpPr>
        <p:spPr>
          <a:xfrm>
            <a:off x="5373014" y="2459736"/>
            <a:ext cx="2929738" cy="566928"/>
          </a:xfrm>
          <a:prstGeom prst="rect">
            <a:avLst/>
          </a:prstGeom>
          <a:noFill/>
          <a:ln/>
        </p:spPr>
        <p:txBody>
          <a:bodyPr wrap="square" rtlCol="0" anchor="ctr"/>
          <a:lstStyle/>
          <a:p>
            <a:pPr algn="r" indent="0" marL="0">
              <a:buNone/>
            </a:pPr>
            <a:r>
              <a:rPr lang="en-US" sz="1700" b="1" dirty="0">
                <a:solidFill>
                  <a:srgbClr val="904199"/>
                </a:solidFill>
                <a:latin typeface="Cambria" pitchFamily="34" charset="0"/>
                <a:ea typeface="Cambria" pitchFamily="34" charset="-122"/>
                <a:cs typeface="Cambria" pitchFamily="34" charset="-120"/>
              </a:rPr>
              <a:t>falls off a cliff</a:t>
            </a:r>
            <a:endParaRPr lang="en-US" sz="1700" dirty="0"/>
          </a:p>
        </p:txBody>
      </p:sp>
      <p:sp>
        <p:nvSpPr>
          <p:cNvPr id="10" name="Shape 8"/>
          <p:cNvSpPr/>
          <p:nvPr/>
        </p:nvSpPr>
        <p:spPr>
          <a:xfrm>
            <a:off x="566928" y="3136392"/>
            <a:ext cx="8010144" cy="566928"/>
          </a:xfrm>
          <a:prstGeom prst="roundRect">
            <a:avLst>
              <a:gd name="adj" fmla="val 12903"/>
            </a:avLst>
          </a:prstGeom>
          <a:solidFill>
            <a:srgbClr val="F4EEF6"/>
          </a:solidFill>
          <a:ln w="12700">
            <a:solidFill>
              <a:srgbClr val="E3D8E8"/>
            </a:solidFill>
            <a:prstDash val="solid"/>
          </a:ln>
        </p:spPr>
      </p:sp>
      <p:sp>
        <p:nvSpPr>
          <p:cNvPr id="11" name="Text 9"/>
          <p:cNvSpPr/>
          <p:nvPr/>
        </p:nvSpPr>
        <p:spPr>
          <a:xfrm>
            <a:off x="841248" y="3136392"/>
            <a:ext cx="4966289" cy="566928"/>
          </a:xfrm>
          <a:prstGeom prst="rect">
            <a:avLst/>
          </a:prstGeom>
          <a:noFill/>
          <a:ln/>
        </p:spPr>
        <p:txBody>
          <a:bodyPr wrap="square" rtlCol="0" anchor="ctr"/>
          <a:lstStyle/>
          <a:p>
            <a:pPr indent="0" marL="0">
              <a:buNone/>
            </a:pPr>
            <a:r>
              <a:rPr lang="en-US" sz="1500" dirty="0">
                <a:solidFill>
                  <a:srgbClr val="2B2230"/>
                </a:solidFill>
                <a:latin typeface="Calibri" pitchFamily="34" charset="0"/>
                <a:ea typeface="Calibri" pitchFamily="34" charset="-122"/>
                <a:cs typeface="Calibri" pitchFamily="34" charset="-120"/>
              </a:rPr>
              <a:t>+ pregestational diabetes before it</a:t>
            </a:r>
            <a:endParaRPr lang="en-US" sz="1500" dirty="0"/>
          </a:p>
        </p:txBody>
      </p:sp>
      <p:sp>
        <p:nvSpPr>
          <p:cNvPr id="12" name="Text 10"/>
          <p:cNvSpPr/>
          <p:nvPr/>
        </p:nvSpPr>
        <p:spPr>
          <a:xfrm>
            <a:off x="5373014" y="3136392"/>
            <a:ext cx="2929738" cy="566928"/>
          </a:xfrm>
          <a:prstGeom prst="rect">
            <a:avLst/>
          </a:prstGeom>
          <a:noFill/>
          <a:ln/>
        </p:spPr>
        <p:txBody>
          <a:bodyPr wrap="square" rtlCol="0" anchor="ctr"/>
          <a:lstStyle/>
          <a:p>
            <a:pPr algn="r" indent="0" marL="0">
              <a:buNone/>
            </a:pPr>
            <a:r>
              <a:rPr lang="en-US" sz="2600" b="1" dirty="0">
                <a:solidFill>
                  <a:srgbClr val="D97706"/>
                </a:solidFill>
                <a:latin typeface="Cambria" pitchFamily="34" charset="0"/>
                <a:ea typeface="Cambria" pitchFamily="34" charset="-122"/>
                <a:cs typeface="Cambria" pitchFamily="34" charset="-120"/>
              </a:rPr>
              <a:t>≈ 0</a:t>
            </a:r>
            <a:endParaRPr lang="en-US" sz="2600" dirty="0"/>
          </a:p>
        </p:txBody>
      </p:sp>
      <p:sp>
        <p:nvSpPr>
          <p:cNvPr id="13" name="Text 11"/>
          <p:cNvSpPr/>
          <p:nvPr/>
        </p:nvSpPr>
        <p:spPr>
          <a:xfrm>
            <a:off x="566928" y="3977640"/>
            <a:ext cx="8010144" cy="365760"/>
          </a:xfrm>
          <a:prstGeom prst="rect">
            <a:avLst/>
          </a:prstGeom>
          <a:noFill/>
          <a:ln/>
        </p:spPr>
        <p:txBody>
          <a:bodyPr wrap="square" rtlCol="0" anchor="ctr"/>
          <a:lstStyle/>
          <a:p>
            <a:pPr indent="0" marL="0">
              <a:buNone/>
            </a:pPr>
            <a:r>
              <a:rPr lang="en-US" sz="1500" b="1" dirty="0">
                <a:solidFill>
                  <a:srgbClr val="2B2230"/>
                </a:solidFill>
                <a:latin typeface="Cambria" pitchFamily="34" charset="0"/>
                <a:ea typeface="Cambria" pitchFamily="34" charset="-122"/>
                <a:cs typeface="Cambria" pitchFamily="34" charset="-120"/>
              </a:rPr>
              <a:t>Every concept exists. The cohort is empty. Nothing is broken — the source simply lacks the population.</a:t>
            </a:r>
            <a:endParaRPr lang="en-US" sz="1500" dirty="0"/>
          </a:p>
        </p:txBody>
      </p:sp>
      <p:sp>
        <p:nvSpPr>
          <p:cNvPr id="14" name="Text 12"/>
          <p:cNvSpPr/>
          <p:nvPr/>
        </p:nvSpPr>
        <p:spPr>
          <a:xfrm>
            <a:off x="566928" y="4370832"/>
            <a:ext cx="8010144" cy="365760"/>
          </a:xfrm>
          <a:prstGeom prst="rect">
            <a:avLst/>
          </a:prstGeom>
          <a:noFill/>
          <a:ln/>
        </p:spPr>
        <p:txBody>
          <a:bodyPr wrap="square" rtlCol="0" anchor="ctr"/>
          <a:lstStyle/>
          <a:p>
            <a:pPr indent="0" marL="0">
              <a:buNone/>
            </a:pPr>
            <a:r>
              <a:rPr lang="en-US" sz="1500" i="1" dirty="0">
                <a:solidFill>
                  <a:srgbClr val="D97706"/>
                </a:solidFill>
                <a:latin typeface="Cambria" pitchFamily="34" charset="0"/>
                <a:ea typeface="Cambria" pitchFamily="34" charset="-122"/>
                <a:cs typeface="Cambria" pitchFamily="34" charset="-120"/>
              </a:rPr>
              <a:t>You found this in about eight minutes, not about eight months.</a:t>
            </a:r>
            <a:endParaRPr lang="en-US" sz="1500" dirty="0"/>
          </a:p>
        </p:txBody>
      </p:sp>
      <p:sp>
        <p:nvSpPr>
          <p:cNvPr id="15" name="Text 13"/>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16" name="Text 14"/>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DIAGNOSE WHY, SO THE LESSON GENERALIZES</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Empty cohort? Ask which kind of empty.</a:t>
            </a:r>
            <a:endParaRPr lang="en-US" sz="3400" dirty="0"/>
          </a:p>
        </p:txBody>
      </p:sp>
      <p:sp>
        <p:nvSpPr>
          <p:cNvPr id="4" name="Shape 2"/>
          <p:cNvSpPr/>
          <p:nvPr/>
        </p:nvSpPr>
        <p:spPr>
          <a:xfrm>
            <a:off x="566928" y="1828800"/>
            <a:ext cx="3822192" cy="2286000"/>
          </a:xfrm>
          <a:prstGeom prst="roundRect">
            <a:avLst>
              <a:gd name="adj" fmla="val 3200"/>
            </a:avLst>
          </a:prstGeom>
          <a:solidFill>
            <a:srgbClr val="F4EEF6"/>
          </a:solidFill>
          <a:ln w="12700">
            <a:solidFill>
              <a:srgbClr val="E3D8E8"/>
            </a:solidFill>
            <a:prstDash val="solid"/>
          </a:ln>
        </p:spPr>
      </p:sp>
      <p:sp>
        <p:nvSpPr>
          <p:cNvPr id="5" name="Text 3"/>
          <p:cNvSpPr/>
          <p:nvPr/>
        </p:nvSpPr>
        <p:spPr>
          <a:xfrm>
            <a:off x="841248" y="2029968"/>
            <a:ext cx="3273552" cy="365760"/>
          </a:xfrm>
          <a:prstGeom prst="rect">
            <a:avLst/>
          </a:prstGeom>
          <a:noFill/>
          <a:ln/>
        </p:spPr>
        <p:txBody>
          <a:bodyPr wrap="square" rtlCol="0" anchor="ctr"/>
          <a:lstStyle/>
          <a:p>
            <a:pPr indent="0" marL="0">
              <a:buNone/>
            </a:pPr>
            <a:r>
              <a:rPr lang="en-US" sz="1800" b="1" dirty="0">
                <a:solidFill>
                  <a:srgbClr val="904199"/>
                </a:solidFill>
                <a:latin typeface="Cambria" pitchFamily="34" charset="0"/>
                <a:ea typeface="Cambria" pitchFamily="34" charset="-122"/>
                <a:cs typeface="Cambria" pitchFamily="34" charset="-120"/>
              </a:rPr>
              <a:t>Concept problem</a:t>
            </a:r>
            <a:endParaRPr lang="en-US" sz="1800" dirty="0"/>
          </a:p>
        </p:txBody>
      </p:sp>
      <p:sp>
        <p:nvSpPr>
          <p:cNvPr id="6" name="Text 4"/>
          <p:cNvSpPr/>
          <p:nvPr/>
        </p:nvSpPr>
        <p:spPr>
          <a:xfrm>
            <a:off x="841248" y="2450592"/>
            <a:ext cx="3273552" cy="914400"/>
          </a:xfrm>
          <a:prstGeom prst="rect">
            <a:avLst/>
          </a:prstGeom>
          <a:noFill/>
          <a:ln/>
        </p:spPr>
        <p:txBody>
          <a:bodyPr wrap="square" rtlCol="0" anchor="ctr"/>
          <a:lstStyle/>
          <a:p>
            <a:pPr indent="0" marL="0">
              <a:buNone/>
            </a:pPr>
            <a:r>
              <a:rPr lang="en-US" sz="1400" dirty="0">
                <a:solidFill>
                  <a:srgbClr val="2B2230"/>
                </a:solidFill>
                <a:latin typeface="Calibri" pitchFamily="34" charset="0"/>
                <a:ea typeface="Calibri" pitchFamily="34" charset="-122"/>
                <a:cs typeface="Calibri" pitchFamily="34" charset="-120"/>
              </a:rPr>
              <a:t>The codes may be there but unmapped, so a standard-concept query misses them.</a:t>
            </a:r>
            <a:endParaRPr lang="en-US" sz="1400" dirty="0"/>
          </a:p>
        </p:txBody>
      </p:sp>
      <p:sp>
        <p:nvSpPr>
          <p:cNvPr id="7" name="Text 5"/>
          <p:cNvSpPr/>
          <p:nvPr/>
        </p:nvSpPr>
        <p:spPr>
          <a:xfrm>
            <a:off x="841248" y="3383280"/>
            <a:ext cx="3273552" cy="640080"/>
          </a:xfrm>
          <a:prstGeom prst="rect">
            <a:avLst/>
          </a:prstGeom>
          <a:noFill/>
          <a:ln/>
        </p:spPr>
        <p:txBody>
          <a:bodyPr wrap="square" rtlCol="0" anchor="ctr"/>
          <a:lstStyle/>
          <a:p>
            <a:pPr indent="0" marL="0">
              <a:buNone/>
            </a:pPr>
            <a:r>
              <a:rPr lang="en-US" sz="1400" i="1" dirty="0">
                <a:solidFill>
                  <a:srgbClr val="6E6676"/>
                </a:solidFill>
                <a:latin typeface="Calibri" pitchFamily="34" charset="0"/>
                <a:ea typeface="Calibri" pitchFamily="34" charset="-122"/>
                <a:cs typeface="Calibri" pitchFamily="34" charset="-120"/>
              </a:rPr>
              <a:t>Possibly fixable — ask your steward about mapping before giving up.</a:t>
            </a:r>
            <a:endParaRPr lang="en-US" sz="1400" dirty="0"/>
          </a:p>
        </p:txBody>
      </p:sp>
      <p:sp>
        <p:nvSpPr>
          <p:cNvPr id="8" name="Shape 6"/>
          <p:cNvSpPr/>
          <p:nvPr/>
        </p:nvSpPr>
        <p:spPr>
          <a:xfrm>
            <a:off x="4754880" y="1828800"/>
            <a:ext cx="3822192" cy="2286000"/>
          </a:xfrm>
          <a:prstGeom prst="roundRect">
            <a:avLst>
              <a:gd name="adj" fmla="val 3200"/>
            </a:avLst>
          </a:prstGeom>
          <a:solidFill>
            <a:srgbClr val="F4EEF6"/>
          </a:solidFill>
          <a:ln w="12700">
            <a:solidFill>
              <a:srgbClr val="E3D8E8"/>
            </a:solidFill>
            <a:prstDash val="solid"/>
          </a:ln>
        </p:spPr>
      </p:sp>
      <p:sp>
        <p:nvSpPr>
          <p:cNvPr id="9" name="Text 7"/>
          <p:cNvSpPr/>
          <p:nvPr/>
        </p:nvSpPr>
        <p:spPr>
          <a:xfrm>
            <a:off x="5029200" y="2029968"/>
            <a:ext cx="3273552" cy="365760"/>
          </a:xfrm>
          <a:prstGeom prst="rect">
            <a:avLst/>
          </a:prstGeom>
          <a:noFill/>
          <a:ln/>
        </p:spPr>
        <p:txBody>
          <a:bodyPr wrap="square" rtlCol="0" anchor="ctr"/>
          <a:lstStyle/>
          <a:p>
            <a:pPr indent="0" marL="0">
              <a:buNone/>
            </a:pPr>
            <a:r>
              <a:rPr lang="en-US" sz="1800" b="1" dirty="0">
                <a:solidFill>
                  <a:srgbClr val="904199"/>
                </a:solidFill>
                <a:latin typeface="Cambria" pitchFamily="34" charset="0"/>
                <a:ea typeface="Cambria" pitchFamily="34" charset="-122"/>
                <a:cs typeface="Cambria" pitchFamily="34" charset="-120"/>
              </a:rPr>
              <a:t>Population problem</a:t>
            </a:r>
            <a:endParaRPr lang="en-US" sz="1800" dirty="0"/>
          </a:p>
        </p:txBody>
      </p:sp>
      <p:sp>
        <p:nvSpPr>
          <p:cNvPr id="10" name="Text 8"/>
          <p:cNvSpPr/>
          <p:nvPr/>
        </p:nvSpPr>
        <p:spPr>
          <a:xfrm>
            <a:off x="5029200" y="2450592"/>
            <a:ext cx="3273552" cy="914400"/>
          </a:xfrm>
          <a:prstGeom prst="rect">
            <a:avLst/>
          </a:prstGeom>
          <a:noFill/>
          <a:ln/>
        </p:spPr>
        <p:txBody>
          <a:bodyPr wrap="square" rtlCol="0" anchor="ctr"/>
          <a:lstStyle/>
          <a:p>
            <a:pPr indent="0" marL="0">
              <a:buNone/>
            </a:pPr>
            <a:r>
              <a:rPr lang="en-US" sz="1400" dirty="0">
                <a:solidFill>
                  <a:srgbClr val="2B2230"/>
                </a:solidFill>
                <a:latin typeface="Calibri" pitchFamily="34" charset="0"/>
                <a:ea typeface="Calibri" pitchFamily="34" charset="-122"/>
                <a:cs typeface="Calibri" pitchFamily="34" charset="-120"/>
              </a:rPr>
              <a:t>The people are not in this source at all — as with pregnancies in Medicare.</a:t>
            </a:r>
            <a:endParaRPr lang="en-US" sz="1400" dirty="0"/>
          </a:p>
        </p:txBody>
      </p:sp>
      <p:sp>
        <p:nvSpPr>
          <p:cNvPr id="11" name="Text 9"/>
          <p:cNvSpPr/>
          <p:nvPr/>
        </p:nvSpPr>
        <p:spPr>
          <a:xfrm>
            <a:off x="5029200" y="3383280"/>
            <a:ext cx="3273552" cy="640080"/>
          </a:xfrm>
          <a:prstGeom prst="rect">
            <a:avLst/>
          </a:prstGeom>
          <a:noFill/>
          <a:ln/>
        </p:spPr>
        <p:txBody>
          <a:bodyPr wrap="square" rtlCol="0" anchor="ctr"/>
          <a:lstStyle/>
          <a:p>
            <a:pPr indent="0" marL="0">
              <a:buNone/>
            </a:pPr>
            <a:r>
              <a:rPr lang="en-US" sz="1400" i="1" dirty="0">
                <a:solidFill>
                  <a:srgbClr val="6E6676"/>
                </a:solidFill>
                <a:latin typeface="Calibri" pitchFamily="34" charset="0"/>
                <a:ea typeface="Calibri" pitchFamily="34" charset="-122"/>
                <a:cs typeface="Calibri" pitchFamily="34" charset="-120"/>
              </a:rPr>
              <a:t>Not fixable here — take the question to data that has the population.</a:t>
            </a:r>
            <a:endParaRPr lang="en-US" sz="1400" dirty="0"/>
          </a:p>
        </p:txBody>
      </p:sp>
      <p:sp>
        <p:nvSpPr>
          <p:cNvPr id="12" name="Text 10"/>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13" name="Text 11"/>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THE DEMO IS NOT A DEAD END</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It can't run your study. It can hand it over.</a:t>
            </a:r>
            <a:endParaRPr lang="en-US" sz="3400" dirty="0"/>
          </a:p>
        </p:txBody>
      </p:sp>
      <p:sp>
        <p:nvSpPr>
          <p:cNvPr id="4" name="Shape 2"/>
          <p:cNvSpPr/>
          <p:nvPr/>
        </p:nvSpPr>
        <p:spPr>
          <a:xfrm>
            <a:off x="566928" y="1828800"/>
            <a:ext cx="3822192" cy="2194560"/>
          </a:xfrm>
          <a:prstGeom prst="roundRect">
            <a:avLst>
              <a:gd name="adj" fmla="val 3333"/>
            </a:avLst>
          </a:prstGeom>
          <a:solidFill>
            <a:srgbClr val="F4EEF6"/>
          </a:solidFill>
          <a:ln w="12700">
            <a:solidFill>
              <a:srgbClr val="E3D8E8"/>
            </a:solidFill>
            <a:prstDash val="solid"/>
          </a:ln>
        </p:spPr>
      </p:sp>
      <p:sp>
        <p:nvSpPr>
          <p:cNvPr id="5" name="Shape 3"/>
          <p:cNvSpPr/>
          <p:nvPr/>
        </p:nvSpPr>
        <p:spPr>
          <a:xfrm>
            <a:off x="841248" y="2057400"/>
            <a:ext cx="365760" cy="365760"/>
          </a:xfrm>
          <a:prstGeom prst="ellipse">
            <a:avLst/>
          </a:prstGeom>
          <a:solidFill>
            <a:srgbClr val="904199"/>
          </a:solidFill>
          <a:ln/>
        </p:spPr>
      </p:sp>
      <p:sp>
        <p:nvSpPr>
          <p:cNvPr id="6" name="Text 4"/>
          <p:cNvSpPr/>
          <p:nvPr/>
        </p:nvSpPr>
        <p:spPr>
          <a:xfrm>
            <a:off x="841248" y="2048256"/>
            <a:ext cx="365760" cy="36576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1</a:t>
            </a:r>
            <a:endParaRPr lang="en-US" sz="1600" dirty="0"/>
          </a:p>
        </p:txBody>
      </p:sp>
      <p:sp>
        <p:nvSpPr>
          <p:cNvPr id="7" name="Text 5"/>
          <p:cNvSpPr/>
          <p:nvPr/>
        </p:nvSpPr>
        <p:spPr>
          <a:xfrm>
            <a:off x="841248" y="2560320"/>
            <a:ext cx="3273552" cy="365760"/>
          </a:xfrm>
          <a:prstGeom prst="rect">
            <a:avLst/>
          </a:prstGeom>
          <a:noFill/>
          <a:ln/>
        </p:spPr>
        <p:txBody>
          <a:bodyPr wrap="square" rtlCol="0" anchor="ctr"/>
          <a:lstStyle/>
          <a:p>
            <a:pPr indent="0" marL="0">
              <a:buNone/>
            </a:pPr>
            <a:r>
              <a:rPr lang="en-US" sz="1700" b="1" dirty="0">
                <a:solidFill>
                  <a:srgbClr val="2B2230"/>
                </a:solidFill>
                <a:latin typeface="Cambria" pitchFamily="34" charset="0"/>
                <a:ea typeface="Cambria" pitchFamily="34" charset="-122"/>
                <a:cs typeface="Cambria" pitchFamily="34" charset="-120"/>
              </a:rPr>
              <a:t>Export the definition</a:t>
            </a:r>
            <a:endParaRPr lang="en-US" sz="1700" dirty="0"/>
          </a:p>
        </p:txBody>
      </p:sp>
      <p:sp>
        <p:nvSpPr>
          <p:cNvPr id="8" name="Text 6"/>
          <p:cNvSpPr/>
          <p:nvPr/>
        </p:nvSpPr>
        <p:spPr>
          <a:xfrm>
            <a:off x="841248" y="2926080"/>
            <a:ext cx="3273552" cy="914400"/>
          </a:xfrm>
          <a:prstGeom prst="rect">
            <a:avLst/>
          </a:prstGeom>
          <a:noFill/>
          <a:ln/>
        </p:spPr>
        <p:txBody>
          <a:bodyPr wrap="square" rtlCol="0" anchor="ctr"/>
          <a:lstStyle/>
          <a:p>
            <a:pPr indent="0" marL="0">
              <a:buNone/>
            </a:pPr>
            <a:r>
              <a:rPr lang="en-US" sz="1400" dirty="0">
                <a:solidFill>
                  <a:srgbClr val="6E6676"/>
                </a:solidFill>
                <a:latin typeface="Calibri" pitchFamily="34" charset="0"/>
                <a:ea typeface="Calibri" pitchFamily="34" charset="-122"/>
                <a:cs typeface="Calibri" pitchFamily="34" charset="-120"/>
              </a:rPr>
              <a:t>Save the cohort as JSON, import it into your institution's ATLAS, and run it against real obstetric data.</a:t>
            </a:r>
            <a:endParaRPr lang="en-US" sz="1400" dirty="0"/>
          </a:p>
        </p:txBody>
      </p:sp>
      <p:sp>
        <p:nvSpPr>
          <p:cNvPr id="9" name="Shape 7"/>
          <p:cNvSpPr/>
          <p:nvPr/>
        </p:nvSpPr>
        <p:spPr>
          <a:xfrm>
            <a:off x="4754880" y="1828800"/>
            <a:ext cx="3822192" cy="2194560"/>
          </a:xfrm>
          <a:prstGeom prst="roundRect">
            <a:avLst>
              <a:gd name="adj" fmla="val 3333"/>
            </a:avLst>
          </a:prstGeom>
          <a:solidFill>
            <a:srgbClr val="F4EEF6"/>
          </a:solidFill>
          <a:ln w="12700">
            <a:solidFill>
              <a:srgbClr val="E3D8E8"/>
            </a:solidFill>
            <a:prstDash val="solid"/>
          </a:ln>
        </p:spPr>
      </p:sp>
      <p:sp>
        <p:nvSpPr>
          <p:cNvPr id="10" name="Shape 8"/>
          <p:cNvSpPr/>
          <p:nvPr/>
        </p:nvSpPr>
        <p:spPr>
          <a:xfrm>
            <a:off x="5029200" y="2057400"/>
            <a:ext cx="365760" cy="365760"/>
          </a:xfrm>
          <a:prstGeom prst="ellipse">
            <a:avLst/>
          </a:prstGeom>
          <a:solidFill>
            <a:srgbClr val="904199"/>
          </a:solidFill>
          <a:ln/>
        </p:spPr>
      </p:sp>
      <p:sp>
        <p:nvSpPr>
          <p:cNvPr id="11" name="Text 9"/>
          <p:cNvSpPr/>
          <p:nvPr/>
        </p:nvSpPr>
        <p:spPr>
          <a:xfrm>
            <a:off x="5029200" y="2048256"/>
            <a:ext cx="365760" cy="36576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2</a:t>
            </a:r>
            <a:endParaRPr lang="en-US" sz="1600" dirty="0"/>
          </a:p>
        </p:txBody>
      </p:sp>
      <p:sp>
        <p:nvSpPr>
          <p:cNvPr id="12" name="Text 10"/>
          <p:cNvSpPr/>
          <p:nvPr/>
        </p:nvSpPr>
        <p:spPr>
          <a:xfrm>
            <a:off x="5029200" y="2560320"/>
            <a:ext cx="3273552" cy="365760"/>
          </a:xfrm>
          <a:prstGeom prst="rect">
            <a:avLst/>
          </a:prstGeom>
          <a:noFill/>
          <a:ln/>
        </p:spPr>
        <p:txBody>
          <a:bodyPr wrap="square" rtlCol="0" anchor="ctr"/>
          <a:lstStyle/>
          <a:p>
            <a:pPr indent="0" marL="0">
              <a:buNone/>
            </a:pPr>
            <a:r>
              <a:rPr lang="en-US" sz="1700" b="1" dirty="0">
                <a:solidFill>
                  <a:srgbClr val="2B2230"/>
                </a:solidFill>
                <a:latin typeface="Cambria" pitchFamily="34" charset="0"/>
                <a:ea typeface="Cambria" pitchFamily="34" charset="-122"/>
                <a:cs typeface="Cambria" pitchFamily="34" charset="-120"/>
              </a:rPr>
              <a:t>Generate the R code</a:t>
            </a:r>
            <a:endParaRPr lang="en-US" sz="1700" dirty="0"/>
          </a:p>
        </p:txBody>
      </p:sp>
      <p:sp>
        <p:nvSpPr>
          <p:cNvPr id="13" name="Text 11"/>
          <p:cNvSpPr/>
          <p:nvPr/>
        </p:nvSpPr>
        <p:spPr>
          <a:xfrm>
            <a:off x="5029200" y="2926080"/>
            <a:ext cx="3273552" cy="914400"/>
          </a:xfrm>
          <a:prstGeom prst="rect">
            <a:avLst/>
          </a:prstGeom>
          <a:noFill/>
          <a:ln/>
        </p:spPr>
        <p:txBody>
          <a:bodyPr wrap="square" rtlCol="0" anchor="ctr"/>
          <a:lstStyle/>
          <a:p>
            <a:pPr indent="0" marL="0">
              <a:buNone/>
            </a:pPr>
            <a:r>
              <a:rPr lang="en-US" sz="1400" dirty="0">
                <a:solidFill>
                  <a:srgbClr val="6E6676"/>
                </a:solidFill>
                <a:latin typeface="Calibri" pitchFamily="34" charset="0"/>
                <a:ea typeface="Calibri" pitchFamily="34" charset="-122"/>
                <a:cs typeface="Calibri" pitchFamily="34" charset="-120"/>
              </a:rPr>
              <a:t>ATLAS emits a full study package from a definition built on the public instance — to run on any CDM, no local ATLAS required.</a:t>
            </a:r>
            <a:endParaRPr lang="en-US" sz="1400" dirty="0"/>
          </a:p>
        </p:txBody>
      </p:sp>
      <p:sp>
        <p:nvSpPr>
          <p:cNvPr id="14" name="Text 12"/>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15" name="Text 13"/>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SEGMENT 5 · WHEN ONE SITE ISN'T ENOUGH</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Results travel. Records don't.</a:t>
            </a:r>
            <a:endParaRPr lang="en-US" sz="3400" dirty="0"/>
          </a:p>
        </p:txBody>
      </p:sp>
      <p:sp>
        <p:nvSpPr>
          <p:cNvPr id="4" name="Text 2"/>
          <p:cNvSpPr/>
          <p:nvPr/>
        </p:nvSpPr>
        <p:spPr>
          <a:xfrm>
            <a:off x="566928" y="1691640"/>
            <a:ext cx="8010144" cy="640080"/>
          </a:xfrm>
          <a:prstGeom prst="rect">
            <a:avLst/>
          </a:prstGeom>
          <a:noFill/>
          <a:ln/>
        </p:spPr>
        <p:txBody>
          <a:bodyPr wrap="square" rtlCol="0" anchor="ctr"/>
          <a:lstStyle/>
          <a:p>
            <a:pPr indent="0" marL="0">
              <a:lnSpc>
                <a:spcPct val="110000"/>
              </a:lnSpc>
              <a:buNone/>
            </a:pPr>
            <a:r>
              <a:rPr lang="en-US" sz="1500" dirty="0">
                <a:solidFill>
                  <a:srgbClr val="2B2230"/>
                </a:solidFill>
                <a:latin typeface="Calibri" pitchFamily="34" charset="0"/>
                <a:ea typeface="Calibri" pitchFamily="34" charset="-122"/>
                <a:cs typeface="Calibri" pitchFamily="34" charset="-120"/>
              </a:rPr>
              <a:t>You define a study once. Each site runs it locally, behind its own firewall. Only aggregate results come back — no person-level data ever leaves any site.</a:t>
            </a:r>
            <a:endParaRPr lang="en-US" sz="1500" dirty="0"/>
          </a:p>
        </p:txBody>
      </p:sp>
      <p:sp>
        <p:nvSpPr>
          <p:cNvPr id="5" name="Shape 3"/>
          <p:cNvSpPr/>
          <p:nvPr/>
        </p:nvSpPr>
        <p:spPr>
          <a:xfrm>
            <a:off x="566928" y="2514600"/>
            <a:ext cx="3822192" cy="1737360"/>
          </a:xfrm>
          <a:prstGeom prst="roundRect">
            <a:avLst>
              <a:gd name="adj" fmla="val 4211"/>
            </a:avLst>
          </a:prstGeom>
          <a:solidFill>
            <a:srgbClr val="F4EEF6"/>
          </a:solidFill>
          <a:ln w="12700">
            <a:solidFill>
              <a:srgbClr val="E3D8E8"/>
            </a:solidFill>
            <a:prstDash val="solid"/>
          </a:ln>
        </p:spPr>
      </p:sp>
      <p:sp>
        <p:nvSpPr>
          <p:cNvPr id="6" name="Text 4"/>
          <p:cNvSpPr/>
          <p:nvPr/>
        </p:nvSpPr>
        <p:spPr>
          <a:xfrm>
            <a:off x="841248" y="2697480"/>
            <a:ext cx="3273552" cy="320040"/>
          </a:xfrm>
          <a:prstGeom prst="rect">
            <a:avLst/>
          </a:prstGeom>
          <a:noFill/>
          <a:ln/>
        </p:spPr>
        <p:txBody>
          <a:bodyPr wrap="square" rtlCol="0" anchor="ctr"/>
          <a:lstStyle/>
          <a:p>
            <a:pPr indent="0" marL="0">
              <a:buNone/>
            </a:pPr>
            <a:r>
              <a:rPr lang="en-US" sz="1600" b="1" dirty="0">
                <a:solidFill>
                  <a:srgbClr val="904199"/>
                </a:solidFill>
                <a:latin typeface="Cambria" pitchFamily="34" charset="0"/>
                <a:ea typeface="Cambria" pitchFamily="34" charset="-122"/>
                <a:cs typeface="Cambria" pitchFamily="34" charset="-120"/>
              </a:rPr>
              <a:t>Gauge feasibility</a:t>
            </a:r>
            <a:endParaRPr lang="en-US" sz="1600" dirty="0"/>
          </a:p>
        </p:txBody>
      </p:sp>
      <p:sp>
        <p:nvSpPr>
          <p:cNvPr id="7" name="Text 5"/>
          <p:cNvSpPr/>
          <p:nvPr/>
        </p:nvSpPr>
        <p:spPr>
          <a:xfrm>
            <a:off x="841248" y="3063240"/>
            <a:ext cx="3273552" cy="1005840"/>
          </a:xfrm>
          <a:prstGeom prst="rect">
            <a:avLst/>
          </a:prstGeom>
          <a:noFill/>
          <a:ln/>
        </p:spPr>
        <p:txBody>
          <a:bodyPr wrap="square" rtlCol="0" anchor="ctr"/>
          <a:lstStyle/>
          <a:p>
            <a:pPr indent="0" marL="0">
              <a:lnSpc>
                <a:spcPct val="110000"/>
              </a:lnSpc>
              <a:buNone/>
            </a:pPr>
            <a:r>
              <a:rPr lang="en-US" sz="1300" dirty="0">
                <a:solidFill>
                  <a:srgbClr val="2B2230"/>
                </a:solidFill>
                <a:latin typeface="Calibri" pitchFamily="34" charset="0"/>
                <a:ea typeface="Calibri" pitchFamily="34" charset="-122"/>
                <a:cs typeface="Calibri" pitchFamily="34" charset="-120"/>
              </a:rPr>
              <a:t>Published data-source characterizations  ·  The OHDSI Forums — ask who has the population  ·  Prior network studies with similar cohorts</a:t>
            </a:r>
            <a:endParaRPr lang="en-US" sz="1300" dirty="0"/>
          </a:p>
        </p:txBody>
      </p:sp>
      <p:sp>
        <p:nvSpPr>
          <p:cNvPr id="8" name="Shape 6"/>
          <p:cNvSpPr/>
          <p:nvPr/>
        </p:nvSpPr>
        <p:spPr>
          <a:xfrm>
            <a:off x="4754880" y="2514600"/>
            <a:ext cx="3822192" cy="1737360"/>
          </a:xfrm>
          <a:prstGeom prst="roundRect">
            <a:avLst>
              <a:gd name="adj" fmla="val 4211"/>
            </a:avLst>
          </a:prstGeom>
          <a:solidFill>
            <a:srgbClr val="F4EEF6"/>
          </a:solidFill>
          <a:ln w="12700">
            <a:solidFill>
              <a:srgbClr val="E3D8E8"/>
            </a:solidFill>
            <a:prstDash val="solid"/>
          </a:ln>
        </p:spPr>
      </p:sp>
      <p:sp>
        <p:nvSpPr>
          <p:cNvPr id="9" name="Text 7"/>
          <p:cNvSpPr/>
          <p:nvPr/>
        </p:nvSpPr>
        <p:spPr>
          <a:xfrm>
            <a:off x="5029200" y="2697480"/>
            <a:ext cx="3273552" cy="320040"/>
          </a:xfrm>
          <a:prstGeom prst="rect">
            <a:avLst/>
          </a:prstGeom>
          <a:noFill/>
          <a:ln/>
        </p:spPr>
        <p:txBody>
          <a:bodyPr wrap="square" rtlCol="0" anchor="ctr"/>
          <a:lstStyle/>
          <a:p>
            <a:pPr indent="0" marL="0">
              <a:buNone/>
            </a:pPr>
            <a:r>
              <a:rPr lang="en-US" sz="1600" b="1" dirty="0">
                <a:solidFill>
                  <a:srgbClr val="904199"/>
                </a:solidFill>
                <a:latin typeface="Cambria" pitchFamily="34" charset="0"/>
                <a:ea typeface="Cambria" pitchFamily="34" charset="-122"/>
                <a:cs typeface="Cambria" pitchFamily="34" charset="-120"/>
              </a:rPr>
              <a:t>How it runs</a:t>
            </a:r>
            <a:endParaRPr lang="en-US" sz="1600" dirty="0"/>
          </a:p>
        </p:txBody>
      </p:sp>
      <p:sp>
        <p:nvSpPr>
          <p:cNvPr id="10" name="Text 8"/>
          <p:cNvSpPr/>
          <p:nvPr/>
        </p:nvSpPr>
        <p:spPr>
          <a:xfrm>
            <a:off x="5029200" y="3063240"/>
            <a:ext cx="3273552" cy="1005840"/>
          </a:xfrm>
          <a:prstGeom prst="rect">
            <a:avLst/>
          </a:prstGeom>
          <a:noFill/>
          <a:ln/>
        </p:spPr>
        <p:txBody>
          <a:bodyPr wrap="square" rtlCol="0" anchor="ctr"/>
          <a:lstStyle/>
          <a:p>
            <a:pPr indent="0" marL="0">
              <a:lnSpc>
                <a:spcPct val="110000"/>
              </a:lnSpc>
              <a:buNone/>
            </a:pPr>
            <a:r>
              <a:rPr lang="en-US" sz="1300" dirty="0">
                <a:solidFill>
                  <a:srgbClr val="2B2230"/>
                </a:solidFill>
                <a:latin typeface="Calibri" pitchFamily="34" charset="0"/>
                <a:ea typeface="Calibri" pitchFamily="34" charset="-122"/>
                <a:cs typeface="Calibri" pitchFamily="34" charset="-120"/>
              </a:rPr>
              <a:t>Build cohorts in ATLAS  ·  Package with HADES, run via Strategus  ·  Sites return aggregate results to pool</a:t>
            </a:r>
            <a:endParaRPr lang="en-US" sz="1300" dirty="0"/>
          </a:p>
        </p:txBody>
      </p:sp>
      <p:sp>
        <p:nvSpPr>
          <p:cNvPr id="11" name="Text 9"/>
          <p:cNvSpPr/>
          <p:nvPr/>
        </p:nvSpPr>
        <p:spPr>
          <a:xfrm>
            <a:off x="566928" y="4389120"/>
            <a:ext cx="8010144" cy="320040"/>
          </a:xfrm>
          <a:prstGeom prst="rect">
            <a:avLst/>
          </a:prstGeom>
          <a:noFill/>
          <a:ln/>
        </p:spPr>
        <p:txBody>
          <a:bodyPr wrap="square" rtlCol="0" anchor="ctr"/>
          <a:lstStyle/>
          <a:p>
            <a:pPr indent="0" marL="0">
              <a:buNone/>
            </a:pPr>
            <a:r>
              <a:rPr lang="en-US" sz="1400" i="1" dirty="0">
                <a:solidFill>
                  <a:srgbClr val="904199"/>
                </a:solidFill>
                <a:latin typeface="Cambria" pitchFamily="34" charset="0"/>
                <a:ea typeface="Cambria" pitchFamily="34" charset="-122"/>
                <a:cs typeface="Cambria" pitchFamily="34" charset="-120"/>
              </a:rPr>
              <a:t>You don't need to master HADES or Strategus for feasibility — only to know they exist.</a:t>
            </a:r>
            <a:endParaRPr lang="en-US" sz="1400" dirty="0"/>
          </a:p>
        </p:txBody>
      </p:sp>
      <p:sp>
        <p:nvSpPr>
          <p:cNvPr id="12" name="Text 10"/>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13" name="Text 11"/>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SEGMENT 6 · YOUR DECISION</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Decide before you write a protocol</a:t>
            </a:r>
            <a:endParaRPr lang="en-US" sz="3400" dirty="0"/>
          </a:p>
        </p:txBody>
      </p:sp>
      <p:sp>
        <p:nvSpPr>
          <p:cNvPr id="4" name="Shape 2"/>
          <p:cNvSpPr/>
          <p:nvPr/>
        </p:nvSpPr>
        <p:spPr>
          <a:xfrm>
            <a:off x="566928" y="1828800"/>
            <a:ext cx="2517648" cy="2194560"/>
          </a:xfrm>
          <a:prstGeom prst="roundRect">
            <a:avLst>
              <a:gd name="adj" fmla="val 3333"/>
            </a:avLst>
          </a:prstGeom>
          <a:solidFill>
            <a:srgbClr val="F4EEF6"/>
          </a:solidFill>
          <a:ln w="12700">
            <a:solidFill>
              <a:srgbClr val="E3D8E8"/>
            </a:solidFill>
            <a:prstDash val="solid"/>
          </a:ln>
        </p:spPr>
      </p:sp>
      <p:sp>
        <p:nvSpPr>
          <p:cNvPr id="5" name="Shape 3"/>
          <p:cNvSpPr/>
          <p:nvPr/>
        </p:nvSpPr>
        <p:spPr>
          <a:xfrm>
            <a:off x="795528" y="2029968"/>
            <a:ext cx="347472" cy="347472"/>
          </a:xfrm>
          <a:prstGeom prst="ellipse">
            <a:avLst/>
          </a:prstGeom>
          <a:solidFill>
            <a:srgbClr val="904199"/>
          </a:solidFill>
          <a:ln/>
        </p:spPr>
      </p:sp>
      <p:sp>
        <p:nvSpPr>
          <p:cNvPr id="6" name="Text 4"/>
          <p:cNvSpPr/>
          <p:nvPr/>
        </p:nvSpPr>
        <p:spPr>
          <a:xfrm>
            <a:off x="795528" y="2020824"/>
            <a:ext cx="347472" cy="347472"/>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1</a:t>
            </a:r>
            <a:endParaRPr lang="en-US" sz="1600" dirty="0"/>
          </a:p>
        </p:txBody>
      </p:sp>
      <p:sp>
        <p:nvSpPr>
          <p:cNvPr id="7" name="Text 5"/>
          <p:cNvSpPr/>
          <p:nvPr/>
        </p:nvSpPr>
        <p:spPr>
          <a:xfrm>
            <a:off x="795528" y="2514600"/>
            <a:ext cx="2060448" cy="640080"/>
          </a:xfrm>
          <a:prstGeom prst="rect">
            <a:avLst/>
          </a:prstGeom>
          <a:noFill/>
          <a:ln/>
        </p:spPr>
        <p:txBody>
          <a:bodyPr wrap="square" rtlCol="0" anchor="t"/>
          <a:lstStyle/>
          <a:p>
            <a:pPr indent="0" marL="0">
              <a:buNone/>
            </a:pPr>
            <a:r>
              <a:rPr lang="en-US" sz="1550" b="1" dirty="0">
                <a:solidFill>
                  <a:srgbClr val="2B2230"/>
                </a:solidFill>
                <a:latin typeface="Cambria" pitchFamily="34" charset="0"/>
                <a:ea typeface="Cambria" pitchFamily="34" charset="-122"/>
                <a:cs typeface="Cambria" pitchFamily="34" charset="-120"/>
              </a:rPr>
              <a:t>Feasible here</a:t>
            </a:r>
            <a:endParaRPr lang="en-US" sz="1550" dirty="0"/>
          </a:p>
        </p:txBody>
      </p:sp>
      <p:sp>
        <p:nvSpPr>
          <p:cNvPr id="8" name="Text 6"/>
          <p:cNvSpPr/>
          <p:nvPr/>
        </p:nvSpPr>
        <p:spPr>
          <a:xfrm>
            <a:off x="795528" y="3154680"/>
            <a:ext cx="2060448" cy="822960"/>
          </a:xfrm>
          <a:prstGeom prst="rect">
            <a:avLst/>
          </a:prstGeom>
          <a:noFill/>
          <a:ln/>
        </p:spPr>
        <p:txBody>
          <a:bodyPr wrap="square" rtlCol="0" anchor="ctr"/>
          <a:lstStyle/>
          <a:p>
            <a:pPr indent="0" marL="0">
              <a:buNone/>
            </a:pPr>
            <a:r>
              <a:rPr lang="en-US" sz="1250" dirty="0">
                <a:solidFill>
                  <a:srgbClr val="6E6676"/>
                </a:solidFill>
                <a:latin typeface="Calibri" pitchFamily="34" charset="0"/>
                <a:ea typeface="Calibri" pitchFamily="34" charset="-122"/>
                <a:cs typeface="Calibri" pitchFamily="34" charset="-120"/>
              </a:rPr>
              <a:t>Population present and sufficient. Pilot locally first.</a:t>
            </a:r>
            <a:endParaRPr lang="en-US" sz="1250" dirty="0"/>
          </a:p>
        </p:txBody>
      </p:sp>
      <p:sp>
        <p:nvSpPr>
          <p:cNvPr id="9" name="Shape 7"/>
          <p:cNvSpPr/>
          <p:nvPr/>
        </p:nvSpPr>
        <p:spPr>
          <a:xfrm>
            <a:off x="3313176" y="1828800"/>
            <a:ext cx="2517648" cy="2194560"/>
          </a:xfrm>
          <a:prstGeom prst="roundRect">
            <a:avLst>
              <a:gd name="adj" fmla="val 3333"/>
            </a:avLst>
          </a:prstGeom>
          <a:solidFill>
            <a:srgbClr val="F4EEF6"/>
          </a:solidFill>
          <a:ln w="12700">
            <a:solidFill>
              <a:srgbClr val="E3D8E8"/>
            </a:solidFill>
            <a:prstDash val="solid"/>
          </a:ln>
        </p:spPr>
      </p:sp>
      <p:sp>
        <p:nvSpPr>
          <p:cNvPr id="10" name="Shape 8"/>
          <p:cNvSpPr/>
          <p:nvPr/>
        </p:nvSpPr>
        <p:spPr>
          <a:xfrm>
            <a:off x="3541776" y="2029968"/>
            <a:ext cx="347472" cy="347472"/>
          </a:xfrm>
          <a:prstGeom prst="ellipse">
            <a:avLst/>
          </a:prstGeom>
          <a:solidFill>
            <a:srgbClr val="904199"/>
          </a:solidFill>
          <a:ln/>
        </p:spPr>
      </p:sp>
      <p:sp>
        <p:nvSpPr>
          <p:cNvPr id="11" name="Text 9"/>
          <p:cNvSpPr/>
          <p:nvPr/>
        </p:nvSpPr>
        <p:spPr>
          <a:xfrm>
            <a:off x="3541776" y="2020824"/>
            <a:ext cx="347472" cy="347472"/>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2</a:t>
            </a:r>
            <a:endParaRPr lang="en-US" sz="1600" dirty="0"/>
          </a:p>
        </p:txBody>
      </p:sp>
      <p:sp>
        <p:nvSpPr>
          <p:cNvPr id="12" name="Text 10"/>
          <p:cNvSpPr/>
          <p:nvPr/>
        </p:nvSpPr>
        <p:spPr>
          <a:xfrm>
            <a:off x="3541776" y="2514600"/>
            <a:ext cx="2060448" cy="640080"/>
          </a:xfrm>
          <a:prstGeom prst="rect">
            <a:avLst/>
          </a:prstGeom>
          <a:noFill/>
          <a:ln/>
        </p:spPr>
        <p:txBody>
          <a:bodyPr wrap="square" rtlCol="0" anchor="t"/>
          <a:lstStyle/>
          <a:p>
            <a:pPr indent="0" marL="0">
              <a:buNone/>
            </a:pPr>
            <a:r>
              <a:rPr lang="en-US" sz="1550" b="1" dirty="0">
                <a:solidFill>
                  <a:srgbClr val="2B2230"/>
                </a:solidFill>
                <a:latin typeface="Cambria" pitchFamily="34" charset="0"/>
                <a:ea typeface="Cambria" pitchFamily="34" charset="-122"/>
                <a:cs typeface="Cambria" pitchFamily="34" charset="-120"/>
              </a:rPr>
              <a:t>Feasible via network only</a:t>
            </a:r>
            <a:endParaRPr lang="en-US" sz="1550" dirty="0"/>
          </a:p>
        </p:txBody>
      </p:sp>
      <p:sp>
        <p:nvSpPr>
          <p:cNvPr id="13" name="Text 11"/>
          <p:cNvSpPr/>
          <p:nvPr/>
        </p:nvSpPr>
        <p:spPr>
          <a:xfrm>
            <a:off x="3541776" y="3154680"/>
            <a:ext cx="2060448" cy="822960"/>
          </a:xfrm>
          <a:prstGeom prst="rect">
            <a:avLst/>
          </a:prstGeom>
          <a:noFill/>
          <a:ln/>
        </p:spPr>
        <p:txBody>
          <a:bodyPr wrap="square" rtlCol="0" anchor="ctr"/>
          <a:lstStyle/>
          <a:p>
            <a:pPr indent="0" marL="0">
              <a:buNone/>
            </a:pPr>
            <a:r>
              <a:rPr lang="en-US" sz="1250" dirty="0">
                <a:solidFill>
                  <a:srgbClr val="6E6676"/>
                </a:solidFill>
                <a:latin typeface="Calibri" pitchFamily="34" charset="0"/>
                <a:ea typeface="Calibri" pitchFamily="34" charset="-122"/>
                <a:cs typeface="Calibri" pitchFamily="34" charset="-120"/>
              </a:rPr>
              <a:t>Population present but too few. Scope it as a network study; engage early.</a:t>
            </a:r>
            <a:endParaRPr lang="en-US" sz="1250" dirty="0"/>
          </a:p>
        </p:txBody>
      </p:sp>
      <p:sp>
        <p:nvSpPr>
          <p:cNvPr id="14" name="Shape 12"/>
          <p:cNvSpPr/>
          <p:nvPr/>
        </p:nvSpPr>
        <p:spPr>
          <a:xfrm>
            <a:off x="6059424" y="1828800"/>
            <a:ext cx="2517648" cy="2194560"/>
          </a:xfrm>
          <a:prstGeom prst="roundRect">
            <a:avLst>
              <a:gd name="adj" fmla="val 3333"/>
            </a:avLst>
          </a:prstGeom>
          <a:solidFill>
            <a:srgbClr val="F4EEF6"/>
          </a:solidFill>
          <a:ln w="12700">
            <a:solidFill>
              <a:srgbClr val="E3D8E8"/>
            </a:solidFill>
            <a:prstDash val="solid"/>
          </a:ln>
        </p:spPr>
      </p:sp>
      <p:sp>
        <p:nvSpPr>
          <p:cNvPr id="15" name="Shape 13"/>
          <p:cNvSpPr/>
          <p:nvPr/>
        </p:nvSpPr>
        <p:spPr>
          <a:xfrm>
            <a:off x="6288024" y="2029968"/>
            <a:ext cx="347472" cy="347472"/>
          </a:xfrm>
          <a:prstGeom prst="ellipse">
            <a:avLst/>
          </a:prstGeom>
          <a:solidFill>
            <a:srgbClr val="904199"/>
          </a:solidFill>
          <a:ln/>
        </p:spPr>
      </p:sp>
      <p:sp>
        <p:nvSpPr>
          <p:cNvPr id="16" name="Text 14"/>
          <p:cNvSpPr/>
          <p:nvPr/>
        </p:nvSpPr>
        <p:spPr>
          <a:xfrm>
            <a:off x="6288024" y="2020824"/>
            <a:ext cx="347472" cy="347472"/>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3</a:t>
            </a:r>
            <a:endParaRPr lang="en-US" sz="1600" dirty="0"/>
          </a:p>
        </p:txBody>
      </p:sp>
      <p:sp>
        <p:nvSpPr>
          <p:cNvPr id="17" name="Text 15"/>
          <p:cNvSpPr/>
          <p:nvPr/>
        </p:nvSpPr>
        <p:spPr>
          <a:xfrm>
            <a:off x="6288024" y="2514600"/>
            <a:ext cx="2060448" cy="640080"/>
          </a:xfrm>
          <a:prstGeom prst="rect">
            <a:avLst/>
          </a:prstGeom>
          <a:noFill/>
          <a:ln/>
        </p:spPr>
        <p:txBody>
          <a:bodyPr wrap="square" rtlCol="0" anchor="t"/>
          <a:lstStyle/>
          <a:p>
            <a:pPr indent="0" marL="0">
              <a:buNone/>
            </a:pPr>
            <a:r>
              <a:rPr lang="en-US" sz="1550" b="1" dirty="0">
                <a:solidFill>
                  <a:srgbClr val="2B2230"/>
                </a:solidFill>
                <a:latin typeface="Cambria" pitchFamily="34" charset="0"/>
                <a:ea typeface="Cambria" pitchFamily="34" charset="-122"/>
                <a:cs typeface="Cambria" pitchFamily="34" charset="-120"/>
              </a:rPr>
              <a:t>Not feasible as posed</a:t>
            </a:r>
            <a:endParaRPr lang="en-US" sz="1550" dirty="0"/>
          </a:p>
        </p:txBody>
      </p:sp>
      <p:sp>
        <p:nvSpPr>
          <p:cNvPr id="18" name="Text 16"/>
          <p:cNvSpPr/>
          <p:nvPr/>
        </p:nvSpPr>
        <p:spPr>
          <a:xfrm>
            <a:off x="6288024" y="3154680"/>
            <a:ext cx="2060448" cy="822960"/>
          </a:xfrm>
          <a:prstGeom prst="rect">
            <a:avLst/>
          </a:prstGeom>
          <a:noFill/>
          <a:ln/>
        </p:spPr>
        <p:txBody>
          <a:bodyPr wrap="square" rtlCol="0" anchor="ctr"/>
          <a:lstStyle/>
          <a:p>
            <a:pPr indent="0" marL="0">
              <a:buNone/>
            </a:pPr>
            <a:r>
              <a:rPr lang="en-US" sz="1250" dirty="0">
                <a:solidFill>
                  <a:srgbClr val="6E6676"/>
                </a:solidFill>
                <a:latin typeface="Calibri" pitchFamily="34" charset="0"/>
                <a:ea typeface="Calibri" pitchFamily="34" charset="-122"/>
                <a:cs typeface="Calibri" pitchFamily="34" charset="-120"/>
              </a:rPr>
              <a:t>No reachable source has it. Reframe before writing anything.</a:t>
            </a:r>
            <a:endParaRPr lang="en-US" sz="1250" dirty="0"/>
          </a:p>
        </p:txBody>
      </p:sp>
      <p:sp>
        <p:nvSpPr>
          <p:cNvPr id="19" name="Text 17"/>
          <p:cNvSpPr/>
          <p:nvPr/>
        </p:nvSpPr>
        <p:spPr>
          <a:xfrm>
            <a:off x="566928" y="4343400"/>
            <a:ext cx="8010144" cy="365760"/>
          </a:xfrm>
          <a:prstGeom prst="rect">
            <a:avLst/>
          </a:prstGeom>
          <a:noFill/>
          <a:ln/>
        </p:spPr>
        <p:txBody>
          <a:bodyPr wrap="square" rtlCol="0" anchor="ctr"/>
          <a:lstStyle/>
          <a:p>
            <a:pPr indent="0" marL="0">
              <a:buNone/>
            </a:pPr>
            <a:r>
              <a:rPr lang="en-US" sz="1600" i="1" dirty="0">
                <a:solidFill>
                  <a:srgbClr val="904199"/>
                </a:solidFill>
                <a:latin typeface="Cambria" pitchFamily="34" charset="0"/>
                <a:ea typeface="Cambria" pitchFamily="34" charset="-122"/>
                <a:cs typeface="Cambria" pitchFamily="34" charset="-120"/>
              </a:rPr>
              <a:t>A hard “no” found now is a win, not a failure.</a:t>
            </a:r>
            <a:endParaRPr lang="en-US" sz="1600" dirty="0"/>
          </a:p>
        </p:txBody>
      </p:sp>
      <p:sp>
        <p:nvSpPr>
          <p:cNvPr id="20" name="Text 18"/>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21" name="Text 19"/>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WHERE EVERY STUDY BEGINS</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You are in their shoes</a:t>
            </a:r>
            <a:endParaRPr lang="en-US" sz="3400" dirty="0"/>
          </a:p>
        </p:txBody>
      </p:sp>
      <p:sp>
        <p:nvSpPr>
          <p:cNvPr id="4" name="Shape 2"/>
          <p:cNvSpPr/>
          <p:nvPr/>
        </p:nvSpPr>
        <p:spPr>
          <a:xfrm>
            <a:off x="566928" y="1755648"/>
            <a:ext cx="384048" cy="384048"/>
          </a:xfrm>
          <a:prstGeom prst="ellipse">
            <a:avLst/>
          </a:prstGeom>
          <a:solidFill>
            <a:srgbClr val="904199"/>
          </a:solidFill>
          <a:ln/>
        </p:spPr>
      </p:sp>
      <p:sp>
        <p:nvSpPr>
          <p:cNvPr id="5" name="Text 3"/>
          <p:cNvSpPr/>
          <p:nvPr/>
        </p:nvSpPr>
        <p:spPr>
          <a:xfrm>
            <a:off x="566928" y="1746504"/>
            <a:ext cx="384048" cy="384048"/>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1</a:t>
            </a:r>
            <a:endParaRPr lang="en-US" sz="1600" dirty="0"/>
          </a:p>
        </p:txBody>
      </p:sp>
      <p:sp>
        <p:nvSpPr>
          <p:cNvPr id="6" name="Text 4"/>
          <p:cNvSpPr/>
          <p:nvPr/>
        </p:nvSpPr>
        <p:spPr>
          <a:xfrm>
            <a:off x="1133856" y="1700784"/>
            <a:ext cx="7443216" cy="292608"/>
          </a:xfrm>
          <a:prstGeom prst="rect">
            <a:avLst/>
          </a:prstGeom>
          <a:noFill/>
          <a:ln/>
        </p:spPr>
        <p:txBody>
          <a:bodyPr wrap="square" rtlCol="0" anchor="ctr"/>
          <a:lstStyle/>
          <a:p>
            <a:pPr indent="0" marL="0">
              <a:buNone/>
            </a:pPr>
            <a:r>
              <a:rPr lang="en-US" sz="1900" b="1" dirty="0">
                <a:solidFill>
                  <a:srgbClr val="2B2230"/>
                </a:solidFill>
                <a:latin typeface="Cambria" pitchFamily="34" charset="0"/>
                <a:ea typeface="Cambria" pitchFamily="34" charset="-122"/>
                <a:cs typeface="Cambria" pitchFamily="34" charset="-120"/>
              </a:rPr>
              <a:t>You have a question.</a:t>
            </a:r>
            <a:endParaRPr lang="en-US" sz="1900" dirty="0"/>
          </a:p>
        </p:txBody>
      </p:sp>
      <p:sp>
        <p:nvSpPr>
          <p:cNvPr id="7" name="Text 5"/>
          <p:cNvSpPr/>
          <p:nvPr/>
        </p:nvSpPr>
        <p:spPr>
          <a:xfrm>
            <a:off x="1133856" y="2011680"/>
            <a:ext cx="7443216" cy="365760"/>
          </a:xfrm>
          <a:prstGeom prst="rect">
            <a:avLst/>
          </a:prstGeom>
          <a:noFill/>
          <a:ln/>
        </p:spPr>
        <p:txBody>
          <a:bodyPr wrap="square" rtlCol="0" anchor="ctr"/>
          <a:lstStyle/>
          <a:p>
            <a:pPr indent="0" marL="0">
              <a:buNone/>
            </a:pPr>
            <a:r>
              <a:rPr lang="en-US" sz="1450" dirty="0">
                <a:solidFill>
                  <a:srgbClr val="6E6676"/>
                </a:solidFill>
                <a:latin typeface="Calibri" pitchFamily="34" charset="0"/>
                <a:ea typeface="Calibri" pitchFamily="34" charset="-122"/>
                <a:cs typeface="Calibri" pitchFamily="34" charset="-120"/>
              </a:rPr>
              <a:t>A real question you care about — the one that made you open the data in the first place.</a:t>
            </a:r>
            <a:endParaRPr lang="en-US" sz="1450" dirty="0"/>
          </a:p>
        </p:txBody>
      </p:sp>
      <p:sp>
        <p:nvSpPr>
          <p:cNvPr id="8" name="Shape 6"/>
          <p:cNvSpPr/>
          <p:nvPr/>
        </p:nvSpPr>
        <p:spPr>
          <a:xfrm>
            <a:off x="566928" y="2624328"/>
            <a:ext cx="384048" cy="384048"/>
          </a:xfrm>
          <a:prstGeom prst="ellipse">
            <a:avLst/>
          </a:prstGeom>
          <a:solidFill>
            <a:srgbClr val="904199"/>
          </a:solidFill>
          <a:ln/>
        </p:spPr>
      </p:sp>
      <p:sp>
        <p:nvSpPr>
          <p:cNvPr id="9" name="Text 7"/>
          <p:cNvSpPr/>
          <p:nvPr/>
        </p:nvSpPr>
        <p:spPr>
          <a:xfrm>
            <a:off x="566928" y="2615184"/>
            <a:ext cx="384048" cy="384048"/>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2</a:t>
            </a:r>
            <a:endParaRPr lang="en-US" sz="1600" dirty="0"/>
          </a:p>
        </p:txBody>
      </p:sp>
      <p:sp>
        <p:nvSpPr>
          <p:cNvPr id="10" name="Text 8"/>
          <p:cNvSpPr/>
          <p:nvPr/>
        </p:nvSpPr>
        <p:spPr>
          <a:xfrm>
            <a:off x="1133856" y="2569464"/>
            <a:ext cx="7443216" cy="292608"/>
          </a:xfrm>
          <a:prstGeom prst="rect">
            <a:avLst/>
          </a:prstGeom>
          <a:noFill/>
          <a:ln/>
        </p:spPr>
        <p:txBody>
          <a:bodyPr wrap="square" rtlCol="0" anchor="ctr"/>
          <a:lstStyle/>
          <a:p>
            <a:pPr indent="0" marL="0">
              <a:buNone/>
            </a:pPr>
            <a:r>
              <a:rPr lang="en-US" sz="1900" b="1" dirty="0">
                <a:solidFill>
                  <a:srgbClr val="2B2230"/>
                </a:solidFill>
                <a:latin typeface="Cambria" pitchFamily="34" charset="0"/>
                <a:ea typeface="Cambria" pitchFamily="34" charset="-122"/>
                <a:cs typeface="Cambria" pitchFamily="34" charset="-120"/>
              </a:rPr>
              <a:t>You don't know the instance.</a:t>
            </a:r>
            <a:endParaRPr lang="en-US" sz="1900" dirty="0"/>
          </a:p>
        </p:txBody>
      </p:sp>
      <p:sp>
        <p:nvSpPr>
          <p:cNvPr id="11" name="Text 9"/>
          <p:cNvSpPr/>
          <p:nvPr/>
        </p:nvSpPr>
        <p:spPr>
          <a:xfrm>
            <a:off x="1133856" y="2880360"/>
            <a:ext cx="7443216" cy="365760"/>
          </a:xfrm>
          <a:prstGeom prst="rect">
            <a:avLst/>
          </a:prstGeom>
          <a:noFill/>
          <a:ln/>
        </p:spPr>
        <p:txBody>
          <a:bodyPr wrap="square" rtlCol="0" anchor="ctr"/>
          <a:lstStyle/>
          <a:p>
            <a:pPr indent="0" marL="0">
              <a:buNone/>
            </a:pPr>
            <a:r>
              <a:rPr lang="en-US" sz="1450" dirty="0">
                <a:solidFill>
                  <a:srgbClr val="6E6676"/>
                </a:solidFill>
                <a:latin typeface="Calibri" pitchFamily="34" charset="0"/>
                <a:ea typeface="Calibri" pitchFamily="34" charset="-122"/>
                <a:cs typeface="Calibri" pitchFamily="34" charset="-120"/>
              </a:rPr>
              <a:t>Who runs the OMOP data, what's in it, or how it's mapped.</a:t>
            </a:r>
            <a:endParaRPr lang="en-US" sz="1450" dirty="0"/>
          </a:p>
        </p:txBody>
      </p:sp>
      <p:sp>
        <p:nvSpPr>
          <p:cNvPr id="12" name="Shape 10"/>
          <p:cNvSpPr/>
          <p:nvPr/>
        </p:nvSpPr>
        <p:spPr>
          <a:xfrm>
            <a:off x="566928" y="3493008"/>
            <a:ext cx="384048" cy="384048"/>
          </a:xfrm>
          <a:prstGeom prst="ellipse">
            <a:avLst/>
          </a:prstGeom>
          <a:solidFill>
            <a:srgbClr val="904199"/>
          </a:solidFill>
          <a:ln/>
        </p:spPr>
      </p:sp>
      <p:sp>
        <p:nvSpPr>
          <p:cNvPr id="13" name="Text 11"/>
          <p:cNvSpPr/>
          <p:nvPr/>
        </p:nvSpPr>
        <p:spPr>
          <a:xfrm>
            <a:off x="566928" y="3483864"/>
            <a:ext cx="384048" cy="384048"/>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3</a:t>
            </a:r>
            <a:endParaRPr lang="en-US" sz="1600" dirty="0"/>
          </a:p>
        </p:txBody>
      </p:sp>
      <p:sp>
        <p:nvSpPr>
          <p:cNvPr id="14" name="Text 12"/>
          <p:cNvSpPr/>
          <p:nvPr/>
        </p:nvSpPr>
        <p:spPr>
          <a:xfrm>
            <a:off x="1133856" y="3438144"/>
            <a:ext cx="7443216" cy="292608"/>
          </a:xfrm>
          <a:prstGeom prst="rect">
            <a:avLst/>
          </a:prstGeom>
          <a:noFill/>
          <a:ln/>
        </p:spPr>
        <p:txBody>
          <a:bodyPr wrap="square" rtlCol="0" anchor="ctr"/>
          <a:lstStyle/>
          <a:p>
            <a:pPr indent="0" marL="0">
              <a:buNone/>
            </a:pPr>
            <a:r>
              <a:rPr lang="en-US" sz="1900" b="1" dirty="0">
                <a:solidFill>
                  <a:srgbClr val="2B2230"/>
                </a:solidFill>
                <a:latin typeface="Cambria" pitchFamily="34" charset="0"/>
                <a:ea typeface="Cambria" pitchFamily="34" charset="-122"/>
                <a:cs typeface="Cambria" pitchFamily="34" charset="-120"/>
              </a:rPr>
              <a:t>You don't know if it can answer it.</a:t>
            </a:r>
            <a:endParaRPr lang="en-US" sz="1900" dirty="0"/>
          </a:p>
        </p:txBody>
      </p:sp>
      <p:sp>
        <p:nvSpPr>
          <p:cNvPr id="15" name="Text 13"/>
          <p:cNvSpPr/>
          <p:nvPr/>
        </p:nvSpPr>
        <p:spPr>
          <a:xfrm>
            <a:off x="1133856" y="3749040"/>
            <a:ext cx="7443216" cy="365760"/>
          </a:xfrm>
          <a:prstGeom prst="rect">
            <a:avLst/>
          </a:prstGeom>
          <a:noFill/>
          <a:ln/>
        </p:spPr>
        <p:txBody>
          <a:bodyPr wrap="square" rtlCol="0" anchor="ctr"/>
          <a:lstStyle/>
          <a:p>
            <a:pPr indent="0" marL="0">
              <a:buNone/>
            </a:pPr>
            <a:r>
              <a:rPr lang="en-US" sz="1450" dirty="0">
                <a:solidFill>
                  <a:srgbClr val="6E6676"/>
                </a:solidFill>
                <a:latin typeface="Calibri" pitchFamily="34" charset="0"/>
                <a:ea typeface="Calibri" pitchFamily="34" charset="-122"/>
                <a:cs typeface="Calibri" pitchFamily="34" charset="-120"/>
              </a:rPr>
              <a:t>Whether the right people are even in the source.</a:t>
            </a:r>
            <a:endParaRPr lang="en-US" sz="1450" dirty="0"/>
          </a:p>
        </p:txBody>
      </p:sp>
      <p:sp>
        <p:nvSpPr>
          <p:cNvPr id="16" name="Text 14"/>
          <p:cNvSpPr/>
          <p:nvPr/>
        </p:nvSpPr>
        <p:spPr>
          <a:xfrm>
            <a:off x="566928" y="4343400"/>
            <a:ext cx="8010144" cy="411480"/>
          </a:xfrm>
          <a:prstGeom prst="rect">
            <a:avLst/>
          </a:prstGeom>
          <a:noFill/>
          <a:ln/>
        </p:spPr>
        <p:txBody>
          <a:bodyPr wrap="square" rtlCol="0" anchor="ctr"/>
          <a:lstStyle/>
          <a:p>
            <a:pPr indent="0" marL="0">
              <a:buNone/>
            </a:pPr>
            <a:r>
              <a:rPr lang="en-US" sz="1600" i="1" dirty="0">
                <a:solidFill>
                  <a:srgbClr val="904199"/>
                </a:solidFill>
                <a:latin typeface="Cambria" pitchFamily="34" charset="0"/>
                <a:ea typeface="Cambria" pitchFamily="34" charset="-122"/>
                <a:cs typeface="Cambria" pitchFamily="34" charset="-120"/>
              </a:rPr>
              <a:t>That is not a gap in your knowledge. It is the first real step of the study.</a:t>
            </a:r>
            <a:endParaRPr lang="en-US" sz="1600" dirty="0"/>
          </a:p>
        </p:txBody>
      </p:sp>
      <p:sp>
        <p:nvSpPr>
          <p:cNvPr id="17" name="Text 15"/>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18" name="Text 16"/>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3D1F44"/>
        </a:solidFill>
      </p:bgPr>
    </p:bg>
    <p:spTree>
      <p:nvGrpSpPr>
        <p:cNvPr id="1" name=""/>
        <p:cNvGrpSpPr/>
        <p:nvPr/>
      </p:nvGrpSpPr>
      <p:grpSpPr>
        <a:xfrm>
          <a:off x="0" y="0"/>
          <a:ext cx="0" cy="0"/>
          <a:chOff x="0" y="0"/>
          <a:chExt cx="0" cy="0"/>
        </a:xfrm>
      </p:grpSpPr>
      <p:sp>
        <p:nvSpPr>
          <p:cNvPr id="2" name="Text 0"/>
          <p:cNvSpPr/>
          <p:nvPr/>
        </p:nvSpPr>
        <p:spPr>
          <a:xfrm>
            <a:off x="566928" y="1280160"/>
            <a:ext cx="8010144" cy="320040"/>
          </a:xfrm>
          <a:prstGeom prst="rect">
            <a:avLst/>
          </a:prstGeom>
          <a:noFill/>
          <a:ln/>
        </p:spPr>
        <p:txBody>
          <a:bodyPr wrap="square" rtlCol="0" anchor="ctr"/>
          <a:lstStyle/>
          <a:p>
            <a:pPr indent="0" marL="0">
              <a:buNone/>
            </a:pPr>
            <a:r>
              <a:rPr lang="en-US" sz="1200" b="1" spc="200" kern="0" dirty="0">
                <a:solidFill>
                  <a:srgbClr val="B872C0"/>
                </a:solidFill>
                <a:latin typeface="Calibri" pitchFamily="34" charset="0"/>
                <a:ea typeface="Calibri" pitchFamily="34" charset="-122"/>
                <a:cs typeface="Calibri" pitchFamily="34" charset="-120"/>
              </a:rPr>
              <a:t>THE HABIT TO LEAVE WITH</a:t>
            </a:r>
            <a:endParaRPr lang="en-US" sz="1200" dirty="0"/>
          </a:p>
        </p:txBody>
      </p:sp>
      <p:sp>
        <p:nvSpPr>
          <p:cNvPr id="3" name="Text 1"/>
          <p:cNvSpPr/>
          <p:nvPr/>
        </p:nvSpPr>
        <p:spPr>
          <a:xfrm>
            <a:off x="566928" y="1645920"/>
            <a:ext cx="8010144" cy="822960"/>
          </a:xfrm>
          <a:prstGeom prst="rect">
            <a:avLst/>
          </a:prstGeom>
          <a:noFill/>
          <a:ln/>
        </p:spPr>
        <p:txBody>
          <a:bodyPr wrap="square" rtlCol="0" anchor="ctr"/>
          <a:lstStyle/>
          <a:p>
            <a:pPr indent="0" marL="0">
              <a:buNone/>
            </a:pPr>
            <a:r>
              <a:rPr lang="en-US" sz="4400" b="1" dirty="0">
                <a:solidFill>
                  <a:srgbClr val="FFFFFF"/>
                </a:solidFill>
                <a:latin typeface="Cambria" pitchFamily="34" charset="0"/>
                <a:ea typeface="Cambria" pitchFamily="34" charset="-122"/>
                <a:cs typeface="Cambria" pitchFamily="34" charset="-120"/>
              </a:rPr>
              <a:t>Check feasibility first.</a:t>
            </a:r>
            <a:endParaRPr lang="en-US" sz="4400" dirty="0"/>
          </a:p>
        </p:txBody>
      </p:sp>
      <p:sp>
        <p:nvSpPr>
          <p:cNvPr id="4" name="Text 2"/>
          <p:cNvSpPr/>
          <p:nvPr/>
        </p:nvSpPr>
        <p:spPr>
          <a:xfrm>
            <a:off x="566928" y="2606040"/>
            <a:ext cx="8010144" cy="548640"/>
          </a:xfrm>
          <a:prstGeom prst="rect">
            <a:avLst/>
          </a:prstGeom>
          <a:noFill/>
          <a:ln/>
        </p:spPr>
        <p:txBody>
          <a:bodyPr wrap="square" rtlCol="0" anchor="ctr"/>
          <a:lstStyle/>
          <a:p>
            <a:pPr indent="0" marL="0">
              <a:buNone/>
            </a:pPr>
            <a:r>
              <a:rPr lang="en-US" sz="1700" dirty="0">
                <a:solidFill>
                  <a:srgbClr val="E9DCEE"/>
                </a:solidFill>
                <a:latin typeface="Calibri" pitchFamily="34" charset="0"/>
                <a:ea typeface="Calibri" pitchFamily="34" charset="-122"/>
                <a:cs typeface="Calibri" pitchFamily="34" charset="-120"/>
              </a:rPr>
              <a:t>Find the dead ends in minutes. Spend your real time on the question that survives.</a:t>
            </a:r>
            <a:endParaRPr lang="en-US" sz="1700" dirty="0"/>
          </a:p>
        </p:txBody>
      </p:sp>
      <p:sp>
        <p:nvSpPr>
          <p:cNvPr id="5" name="Shape 3"/>
          <p:cNvSpPr/>
          <p:nvPr/>
        </p:nvSpPr>
        <p:spPr>
          <a:xfrm>
            <a:off x="566928" y="3474720"/>
            <a:ext cx="8010144" cy="0"/>
          </a:xfrm>
          <a:prstGeom prst="line">
            <a:avLst/>
          </a:prstGeom>
          <a:noFill/>
          <a:ln w="12700">
            <a:solidFill>
              <a:srgbClr val="5C3D63"/>
            </a:solidFill>
            <a:prstDash val="solid"/>
          </a:ln>
        </p:spPr>
      </p:sp>
      <p:sp>
        <p:nvSpPr>
          <p:cNvPr id="6" name="Text 4"/>
          <p:cNvSpPr/>
          <p:nvPr/>
        </p:nvSpPr>
        <p:spPr>
          <a:xfrm>
            <a:off x="566928" y="3611880"/>
            <a:ext cx="8010144" cy="365760"/>
          </a:xfrm>
          <a:prstGeom prst="rect">
            <a:avLst/>
          </a:prstGeom>
          <a:noFill/>
          <a:ln/>
        </p:spPr>
        <p:txBody>
          <a:bodyPr wrap="square" rtlCol="0" anchor="ctr"/>
          <a:lstStyle/>
          <a:p>
            <a:pPr indent="0" marL="0">
              <a:buNone/>
            </a:pPr>
            <a:r>
              <a:rPr lang="en-US" sz="1300" dirty="0">
                <a:solidFill>
                  <a:srgbClr val="B872C0"/>
                </a:solidFill>
                <a:latin typeface="Calibri" pitchFamily="34" charset="0"/>
                <a:ea typeface="Calibri" pitchFamily="34" charset="-122"/>
                <a:cs typeface="Calibri" pitchFamily="34" charset="-120"/>
              </a:rPr>
              <a:t>Take-home: the six checks · the steward email · the ATLAS walkthrough · the one-page worksheet</a:t>
            </a:r>
            <a:endParaRPr lang="en-US" sz="1300" dirty="0"/>
          </a:p>
        </p:txBody>
      </p:sp>
      <p:sp>
        <p:nvSpPr>
          <p:cNvPr id="7" name="Text 5"/>
          <p:cNvSpPr/>
          <p:nvPr/>
        </p:nvSpPr>
        <p:spPr>
          <a:xfrm>
            <a:off x="566928" y="4023360"/>
            <a:ext cx="8010144" cy="365760"/>
          </a:xfrm>
          <a:prstGeom prst="rect">
            <a:avLst/>
          </a:prstGeom>
          <a:noFill/>
          <a:ln/>
        </p:spPr>
        <p:txBody>
          <a:bodyPr wrap="square" rtlCol="0" anchor="ctr"/>
          <a:lstStyle/>
          <a:p>
            <a:pPr indent="0" marL="0">
              <a:buNone/>
            </a:pPr>
            <a:r>
              <a:rPr lang="en-US" sz="1500" i="1" dirty="0">
                <a:solidFill>
                  <a:srgbClr val="FFFFFF"/>
                </a:solidFill>
                <a:latin typeface="Cambria" pitchFamily="34" charset="0"/>
                <a:ea typeface="Cambria" pitchFamily="34" charset="-122"/>
                <a:cs typeface="Cambria" pitchFamily="34" charset="-120"/>
              </a:rPr>
              <a:t>atlas-demo.ohdsi.org</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BY THE END OF THIS MODULE</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What you'll be able to do</a:t>
            </a:r>
            <a:endParaRPr lang="en-US" sz="3400" dirty="0"/>
          </a:p>
        </p:txBody>
      </p:sp>
      <p:sp>
        <p:nvSpPr>
          <p:cNvPr id="4" name="Shape 2"/>
          <p:cNvSpPr/>
          <p:nvPr/>
        </p:nvSpPr>
        <p:spPr>
          <a:xfrm>
            <a:off x="566928" y="1783080"/>
            <a:ext cx="310896" cy="310896"/>
          </a:xfrm>
          <a:prstGeom prst="ellipse">
            <a:avLst/>
          </a:prstGeom>
          <a:solidFill>
            <a:srgbClr val="904199"/>
          </a:solidFill>
          <a:ln/>
        </p:spPr>
      </p:sp>
      <p:sp>
        <p:nvSpPr>
          <p:cNvPr id="5" name="Text 3"/>
          <p:cNvSpPr/>
          <p:nvPr/>
        </p:nvSpPr>
        <p:spPr>
          <a:xfrm>
            <a:off x="566928" y="1773936"/>
            <a:ext cx="310896" cy="310896"/>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1</a:t>
            </a:r>
            <a:endParaRPr lang="en-US" sz="1600" dirty="0"/>
          </a:p>
        </p:txBody>
      </p:sp>
      <p:sp>
        <p:nvSpPr>
          <p:cNvPr id="6" name="Text 4"/>
          <p:cNvSpPr/>
          <p:nvPr/>
        </p:nvSpPr>
        <p:spPr>
          <a:xfrm>
            <a:off x="1060704" y="1755648"/>
            <a:ext cx="7516368" cy="384048"/>
          </a:xfrm>
          <a:prstGeom prst="rect">
            <a:avLst/>
          </a:prstGeom>
          <a:noFill/>
          <a:ln/>
        </p:spPr>
        <p:txBody>
          <a:bodyPr wrap="square" rtlCol="0" anchor="t"/>
          <a:lstStyle/>
          <a:p>
            <a:pPr indent="0" marL="0">
              <a:buNone/>
            </a:pPr>
            <a:r>
              <a:rPr lang="en-US" sz="1550" dirty="0">
                <a:solidFill>
                  <a:srgbClr val="2B2230"/>
                </a:solidFill>
                <a:latin typeface="Calibri" pitchFamily="34" charset="0"/>
                <a:ea typeface="Calibri" pitchFamily="34" charset="-122"/>
                <a:cs typeface="Calibri" pitchFamily="34" charset="-120"/>
              </a:rPr>
              <a:t>Turn a loose idea into a feasibility-testable specification.</a:t>
            </a:r>
            <a:endParaRPr lang="en-US" sz="1550" dirty="0"/>
          </a:p>
        </p:txBody>
      </p:sp>
      <p:sp>
        <p:nvSpPr>
          <p:cNvPr id="7" name="Shape 5"/>
          <p:cNvSpPr/>
          <p:nvPr/>
        </p:nvSpPr>
        <p:spPr>
          <a:xfrm>
            <a:off x="566928" y="2350008"/>
            <a:ext cx="310896" cy="310896"/>
          </a:xfrm>
          <a:prstGeom prst="ellipse">
            <a:avLst/>
          </a:prstGeom>
          <a:solidFill>
            <a:srgbClr val="904199"/>
          </a:solidFill>
          <a:ln/>
        </p:spPr>
      </p:sp>
      <p:sp>
        <p:nvSpPr>
          <p:cNvPr id="8" name="Text 6"/>
          <p:cNvSpPr/>
          <p:nvPr/>
        </p:nvSpPr>
        <p:spPr>
          <a:xfrm>
            <a:off x="566928" y="2340864"/>
            <a:ext cx="310896" cy="310896"/>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2</a:t>
            </a:r>
            <a:endParaRPr lang="en-US" sz="1600" dirty="0"/>
          </a:p>
        </p:txBody>
      </p:sp>
      <p:sp>
        <p:nvSpPr>
          <p:cNvPr id="9" name="Text 7"/>
          <p:cNvSpPr/>
          <p:nvPr/>
        </p:nvSpPr>
        <p:spPr>
          <a:xfrm>
            <a:off x="1060704" y="2322576"/>
            <a:ext cx="7516368" cy="384048"/>
          </a:xfrm>
          <a:prstGeom prst="rect">
            <a:avLst/>
          </a:prstGeom>
          <a:noFill/>
          <a:ln/>
        </p:spPr>
        <p:txBody>
          <a:bodyPr wrap="square" rtlCol="0" anchor="t"/>
          <a:lstStyle/>
          <a:p>
            <a:pPr indent="0" marL="0">
              <a:buNone/>
            </a:pPr>
            <a:r>
              <a:rPr lang="en-US" sz="1550" dirty="0">
                <a:solidFill>
                  <a:srgbClr val="2B2230"/>
                </a:solidFill>
                <a:latin typeface="Calibri" pitchFamily="34" charset="0"/>
                <a:ea typeface="Calibri" pitchFamily="34" charset="-122"/>
                <a:cs typeface="Calibri" pitchFamily="34" charset="-120"/>
              </a:rPr>
              <a:t>Find who owns your OMOP instance and ask the right questions.</a:t>
            </a:r>
            <a:endParaRPr lang="en-US" sz="1550" dirty="0"/>
          </a:p>
        </p:txBody>
      </p:sp>
      <p:sp>
        <p:nvSpPr>
          <p:cNvPr id="10" name="Shape 8"/>
          <p:cNvSpPr/>
          <p:nvPr/>
        </p:nvSpPr>
        <p:spPr>
          <a:xfrm>
            <a:off x="566928" y="2916936"/>
            <a:ext cx="310896" cy="310896"/>
          </a:xfrm>
          <a:prstGeom prst="ellipse">
            <a:avLst/>
          </a:prstGeom>
          <a:solidFill>
            <a:srgbClr val="904199"/>
          </a:solidFill>
          <a:ln/>
        </p:spPr>
      </p:sp>
      <p:sp>
        <p:nvSpPr>
          <p:cNvPr id="11" name="Text 9"/>
          <p:cNvSpPr/>
          <p:nvPr/>
        </p:nvSpPr>
        <p:spPr>
          <a:xfrm>
            <a:off x="566928" y="2907792"/>
            <a:ext cx="310896" cy="310896"/>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3</a:t>
            </a:r>
            <a:endParaRPr lang="en-US" sz="1600" dirty="0"/>
          </a:p>
        </p:txBody>
      </p:sp>
      <p:sp>
        <p:nvSpPr>
          <p:cNvPr id="12" name="Text 10"/>
          <p:cNvSpPr/>
          <p:nvPr/>
        </p:nvSpPr>
        <p:spPr>
          <a:xfrm>
            <a:off x="1060704" y="2889504"/>
            <a:ext cx="7516368" cy="384048"/>
          </a:xfrm>
          <a:prstGeom prst="rect">
            <a:avLst/>
          </a:prstGeom>
          <a:noFill/>
          <a:ln/>
        </p:spPr>
        <p:txBody>
          <a:bodyPr wrap="square" rtlCol="0" anchor="t"/>
          <a:lstStyle/>
          <a:p>
            <a:pPr indent="0" marL="0">
              <a:buNone/>
            </a:pPr>
            <a:r>
              <a:rPr lang="en-US" sz="1550" dirty="0">
                <a:solidFill>
                  <a:srgbClr val="2B2230"/>
                </a:solidFill>
                <a:latin typeface="Calibri" pitchFamily="34" charset="0"/>
                <a:ea typeface="Calibri" pitchFamily="34" charset="-122"/>
                <a:cs typeface="Calibri" pitchFamily="34" charset="-120"/>
              </a:rPr>
              <a:t>Read a vocabulary well enough to know if your concepts exist and are mapped.</a:t>
            </a:r>
            <a:endParaRPr lang="en-US" sz="1550" dirty="0"/>
          </a:p>
        </p:txBody>
      </p:sp>
      <p:sp>
        <p:nvSpPr>
          <p:cNvPr id="13" name="Shape 11"/>
          <p:cNvSpPr/>
          <p:nvPr/>
        </p:nvSpPr>
        <p:spPr>
          <a:xfrm>
            <a:off x="566928" y="3483864"/>
            <a:ext cx="310896" cy="310896"/>
          </a:xfrm>
          <a:prstGeom prst="ellipse">
            <a:avLst/>
          </a:prstGeom>
          <a:solidFill>
            <a:srgbClr val="904199"/>
          </a:solidFill>
          <a:ln/>
        </p:spPr>
      </p:sp>
      <p:sp>
        <p:nvSpPr>
          <p:cNvPr id="14" name="Text 12"/>
          <p:cNvSpPr/>
          <p:nvPr/>
        </p:nvSpPr>
        <p:spPr>
          <a:xfrm>
            <a:off x="566928" y="3474720"/>
            <a:ext cx="310896" cy="310896"/>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4</a:t>
            </a:r>
            <a:endParaRPr lang="en-US" sz="1600" dirty="0"/>
          </a:p>
        </p:txBody>
      </p:sp>
      <p:sp>
        <p:nvSpPr>
          <p:cNvPr id="15" name="Text 13"/>
          <p:cNvSpPr/>
          <p:nvPr/>
        </p:nvSpPr>
        <p:spPr>
          <a:xfrm>
            <a:off x="1060704" y="3456432"/>
            <a:ext cx="7516368" cy="384048"/>
          </a:xfrm>
          <a:prstGeom prst="rect">
            <a:avLst/>
          </a:prstGeom>
          <a:noFill/>
          <a:ln/>
        </p:spPr>
        <p:txBody>
          <a:bodyPr wrap="square" rtlCol="0" anchor="t"/>
          <a:lstStyle/>
          <a:p>
            <a:pPr indent="0" marL="0">
              <a:buNone/>
            </a:pPr>
            <a:r>
              <a:rPr lang="en-US" sz="1550" dirty="0">
                <a:solidFill>
                  <a:srgbClr val="2B2230"/>
                </a:solidFill>
                <a:latin typeface="Calibri" pitchFamily="34" charset="0"/>
                <a:ea typeface="Calibri" pitchFamily="34" charset="-122"/>
                <a:cs typeface="Calibri" pitchFamily="34" charset="-120"/>
              </a:rPr>
              <a:t>Use ATLAS to test concept presence and cohort counts — and read what they prove.</a:t>
            </a:r>
            <a:endParaRPr lang="en-US" sz="1550" dirty="0"/>
          </a:p>
        </p:txBody>
      </p:sp>
      <p:sp>
        <p:nvSpPr>
          <p:cNvPr id="16" name="Shape 14"/>
          <p:cNvSpPr/>
          <p:nvPr/>
        </p:nvSpPr>
        <p:spPr>
          <a:xfrm>
            <a:off x="566928" y="4050792"/>
            <a:ext cx="310896" cy="310896"/>
          </a:xfrm>
          <a:prstGeom prst="ellipse">
            <a:avLst/>
          </a:prstGeom>
          <a:solidFill>
            <a:srgbClr val="904199"/>
          </a:solidFill>
          <a:ln/>
        </p:spPr>
      </p:sp>
      <p:sp>
        <p:nvSpPr>
          <p:cNvPr id="17" name="Text 15"/>
          <p:cNvSpPr/>
          <p:nvPr/>
        </p:nvSpPr>
        <p:spPr>
          <a:xfrm>
            <a:off x="566928" y="4041648"/>
            <a:ext cx="310896" cy="310896"/>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5</a:t>
            </a:r>
            <a:endParaRPr lang="en-US" sz="1600" dirty="0"/>
          </a:p>
        </p:txBody>
      </p:sp>
      <p:sp>
        <p:nvSpPr>
          <p:cNvPr id="18" name="Text 16"/>
          <p:cNvSpPr/>
          <p:nvPr/>
        </p:nvSpPr>
        <p:spPr>
          <a:xfrm>
            <a:off x="1060704" y="4023360"/>
            <a:ext cx="7516368" cy="384048"/>
          </a:xfrm>
          <a:prstGeom prst="rect">
            <a:avLst/>
          </a:prstGeom>
          <a:noFill/>
          <a:ln/>
        </p:spPr>
        <p:txBody>
          <a:bodyPr wrap="square" rtlCol="0" anchor="t"/>
          <a:lstStyle/>
          <a:p>
            <a:pPr indent="0" marL="0">
              <a:buNone/>
            </a:pPr>
            <a:r>
              <a:rPr lang="en-US" sz="1550" dirty="0">
                <a:solidFill>
                  <a:srgbClr val="2B2230"/>
                </a:solidFill>
                <a:latin typeface="Calibri" pitchFamily="34" charset="0"/>
                <a:ea typeface="Calibri" pitchFamily="34" charset="-122"/>
                <a:cs typeface="Calibri" pitchFamily="34" charset="-120"/>
              </a:rPr>
              <a:t>Decide: feasible here, feasible via the network, or reframe — before a protocol.</a:t>
            </a:r>
            <a:endParaRPr lang="en-US" sz="1550" dirty="0"/>
          </a:p>
        </p:txBody>
      </p:sp>
      <p:sp>
        <p:nvSpPr>
          <p:cNvPr id="19" name="Text 17"/>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20" name="Text 18"/>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ONE QUESTION, ALL THE WAY THROUGH</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The running example</a:t>
            </a:r>
            <a:endParaRPr lang="en-US" sz="3400" dirty="0"/>
          </a:p>
        </p:txBody>
      </p:sp>
      <p:sp>
        <p:nvSpPr>
          <p:cNvPr id="4" name="Shape 2"/>
          <p:cNvSpPr/>
          <p:nvPr/>
        </p:nvSpPr>
        <p:spPr>
          <a:xfrm>
            <a:off x="566928" y="1691640"/>
            <a:ext cx="8010144" cy="1783080"/>
          </a:xfrm>
          <a:prstGeom prst="roundRect">
            <a:avLst>
              <a:gd name="adj" fmla="val 4103"/>
            </a:avLst>
          </a:prstGeom>
          <a:solidFill>
            <a:srgbClr val="F4EEF6"/>
          </a:solidFill>
          <a:ln w="12700">
            <a:solidFill>
              <a:srgbClr val="E3D8E8"/>
            </a:solidFill>
            <a:prstDash val="solid"/>
          </a:ln>
        </p:spPr>
      </p:sp>
      <p:sp>
        <p:nvSpPr>
          <p:cNvPr id="5" name="Text 3"/>
          <p:cNvSpPr/>
          <p:nvPr/>
        </p:nvSpPr>
        <p:spPr>
          <a:xfrm>
            <a:off x="886968" y="1874520"/>
            <a:ext cx="7370064" cy="1417320"/>
          </a:xfrm>
          <a:prstGeom prst="rect">
            <a:avLst/>
          </a:prstGeom>
          <a:noFill/>
          <a:ln/>
        </p:spPr>
        <p:txBody>
          <a:bodyPr wrap="square" rtlCol="0" anchor="ctr"/>
          <a:lstStyle/>
          <a:p>
            <a:pPr indent="0" marL="0">
              <a:lnSpc>
                <a:spcPct val="110000"/>
              </a:lnSpc>
              <a:buNone/>
            </a:pPr>
            <a:r>
              <a:rPr lang="en-US" sz="2200" b="1" dirty="0">
                <a:solidFill>
                  <a:srgbClr val="2B2230"/>
                </a:solidFill>
                <a:latin typeface="Cambria" pitchFamily="34" charset="0"/>
                <a:ea typeface="Cambria" pitchFamily="34" charset="-122"/>
                <a:cs typeface="Cambria" pitchFamily="34" charset="-120"/>
              </a:rPr>
              <a:t>Among pregnant people with pregestational diabetes </a:t>
            </a:r>
            <a:pPr indent="0" marL="0">
              <a:lnSpc>
                <a:spcPct val="110000"/>
              </a:lnSpc>
              <a:buNone/>
            </a:pPr>
            <a:r>
              <a:rPr lang="en-US" sz="2200" dirty="0">
                <a:solidFill>
                  <a:srgbClr val="2B2230"/>
                </a:solidFill>
                <a:latin typeface="Cambria" pitchFamily="34" charset="0"/>
                <a:ea typeface="Cambria" pitchFamily="34" charset="-122"/>
                <a:cs typeface="Cambria" pitchFamily="34" charset="-120"/>
              </a:rPr>
              <a:t>(type 1 or type 2, diagnosed before the pregnancy), how often does </a:t>
            </a:r>
            <a:pPr indent="0" marL="0">
              <a:lnSpc>
                <a:spcPct val="110000"/>
              </a:lnSpc>
              <a:buNone/>
            </a:pPr>
            <a:r>
              <a:rPr lang="en-US" sz="2200" b="1" dirty="0">
                <a:solidFill>
                  <a:srgbClr val="2B2230"/>
                </a:solidFill>
                <a:latin typeface="Cambria" pitchFamily="34" charset="0"/>
                <a:ea typeface="Cambria" pitchFamily="34" charset="-122"/>
                <a:cs typeface="Cambria" pitchFamily="34" charset="-120"/>
              </a:rPr>
              <a:t>preeclampsia </a:t>
            </a:r>
            <a:pPr indent="0" marL="0">
              <a:lnSpc>
                <a:spcPct val="110000"/>
              </a:lnSpc>
              <a:buNone/>
            </a:pPr>
            <a:r>
              <a:rPr lang="en-US" sz="2200" dirty="0">
                <a:solidFill>
                  <a:srgbClr val="2B2230"/>
                </a:solidFill>
                <a:latin typeface="Cambria" pitchFamily="34" charset="0"/>
                <a:ea typeface="Cambria" pitchFamily="34" charset="-122"/>
                <a:cs typeface="Cambria" pitchFamily="34" charset="-120"/>
              </a:rPr>
              <a:t>occur — and does that differ by first-trimester </a:t>
            </a:r>
            <a:pPr indent="0" marL="0">
              <a:lnSpc>
                <a:spcPct val="110000"/>
              </a:lnSpc>
              <a:buNone/>
            </a:pPr>
            <a:r>
              <a:rPr lang="en-US" sz="2200" b="1" dirty="0">
                <a:solidFill>
                  <a:srgbClr val="2B2230"/>
                </a:solidFill>
                <a:latin typeface="Cambria" pitchFamily="34" charset="0"/>
                <a:ea typeface="Cambria" pitchFamily="34" charset="-122"/>
                <a:cs typeface="Cambria" pitchFamily="34" charset="-120"/>
              </a:rPr>
              <a:t>metformin versus insulin?</a:t>
            </a:r>
            <a:endParaRPr lang="en-US" sz="2200" dirty="0"/>
          </a:p>
        </p:txBody>
      </p:sp>
      <p:sp>
        <p:nvSpPr>
          <p:cNvPr id="6" name="Text 4"/>
          <p:cNvSpPr/>
          <p:nvPr/>
        </p:nvSpPr>
        <p:spPr>
          <a:xfrm>
            <a:off x="566928" y="3794760"/>
            <a:ext cx="8010144" cy="457200"/>
          </a:xfrm>
          <a:prstGeom prst="rect">
            <a:avLst/>
          </a:prstGeom>
          <a:noFill/>
          <a:ln/>
        </p:spPr>
        <p:txBody>
          <a:bodyPr wrap="square" rtlCol="0" anchor="ctr"/>
          <a:lstStyle/>
          <a:p>
            <a:pPr indent="0" marL="0">
              <a:buNone/>
            </a:pPr>
            <a:r>
              <a:rPr lang="en-US" sz="1500" i="1" dirty="0">
                <a:solidFill>
                  <a:srgbClr val="904199"/>
                </a:solidFill>
                <a:latin typeface="Calibri" pitchFamily="34" charset="0"/>
                <a:ea typeface="Calibri" pitchFamily="34" charset="-122"/>
                <a:cs typeface="Calibri" pitchFamily="34" charset="-120"/>
              </a:rPr>
              <a:t>Swap in your own question wherever you like. The steps do not change.</a:t>
            </a:r>
            <a:endParaRPr lang="en-US" sz="1500" dirty="0"/>
          </a:p>
        </p:txBody>
      </p:sp>
      <p:sp>
        <p:nvSpPr>
          <p:cNvPr id="7" name="Text 5"/>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8" name="Text 6"/>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THE ONE IDEA TO HOLD ONTO</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Feasibility is cheap. The wrong data is expensive.</a:t>
            </a:r>
            <a:endParaRPr lang="en-US" sz="3400" dirty="0"/>
          </a:p>
        </p:txBody>
      </p:sp>
      <p:sp>
        <p:nvSpPr>
          <p:cNvPr id="4" name="Shape 2"/>
          <p:cNvSpPr/>
          <p:nvPr/>
        </p:nvSpPr>
        <p:spPr>
          <a:xfrm>
            <a:off x="566928" y="1828800"/>
            <a:ext cx="3822192" cy="2377440"/>
          </a:xfrm>
          <a:prstGeom prst="roundRect">
            <a:avLst>
              <a:gd name="adj" fmla="val 3077"/>
            </a:avLst>
          </a:prstGeom>
          <a:solidFill>
            <a:srgbClr val="F4EEF6"/>
          </a:solidFill>
          <a:ln w="12700">
            <a:solidFill>
              <a:srgbClr val="E3D8E8"/>
            </a:solidFill>
            <a:prstDash val="solid"/>
          </a:ln>
        </p:spPr>
      </p:sp>
      <p:sp>
        <p:nvSpPr>
          <p:cNvPr id="5" name="Text 3"/>
          <p:cNvSpPr/>
          <p:nvPr/>
        </p:nvSpPr>
        <p:spPr>
          <a:xfrm>
            <a:off x="841248" y="2057400"/>
            <a:ext cx="3273552" cy="274320"/>
          </a:xfrm>
          <a:prstGeom prst="rect">
            <a:avLst/>
          </a:prstGeom>
          <a:noFill/>
          <a:ln/>
        </p:spPr>
        <p:txBody>
          <a:bodyPr wrap="square" rtlCol="0" anchor="ctr"/>
          <a:lstStyle/>
          <a:p>
            <a:pPr indent="0" marL="0">
              <a:buNone/>
            </a:pPr>
            <a:r>
              <a:rPr lang="en-US" sz="1200" b="1" spc="100" kern="0" dirty="0">
                <a:solidFill>
                  <a:srgbClr val="6E6676"/>
                </a:solidFill>
                <a:latin typeface="Calibri" pitchFamily="34" charset="0"/>
                <a:ea typeface="Calibri" pitchFamily="34" charset="-122"/>
                <a:cs typeface="Calibri" pitchFamily="34" charset="-120"/>
              </a:rPr>
              <a:t>DISCOVER IT LATE</a:t>
            </a:r>
            <a:endParaRPr lang="en-US" sz="1200" dirty="0"/>
          </a:p>
        </p:txBody>
      </p:sp>
      <p:sp>
        <p:nvSpPr>
          <p:cNvPr id="6" name="Text 4"/>
          <p:cNvSpPr/>
          <p:nvPr/>
        </p:nvSpPr>
        <p:spPr>
          <a:xfrm>
            <a:off x="841248" y="2331720"/>
            <a:ext cx="3273552" cy="731520"/>
          </a:xfrm>
          <a:prstGeom prst="rect">
            <a:avLst/>
          </a:prstGeom>
          <a:noFill/>
          <a:ln/>
        </p:spPr>
        <p:txBody>
          <a:bodyPr wrap="square" rtlCol="0" anchor="ctr"/>
          <a:lstStyle/>
          <a:p>
            <a:pPr indent="0" marL="0">
              <a:buNone/>
            </a:pPr>
            <a:r>
              <a:rPr lang="en-US" sz="4400" b="1" dirty="0">
                <a:solidFill>
                  <a:srgbClr val="2B2230"/>
                </a:solidFill>
                <a:latin typeface="Cambria" pitchFamily="34" charset="0"/>
                <a:ea typeface="Cambria" pitchFamily="34" charset="-122"/>
                <a:cs typeface="Cambria" pitchFamily="34" charset="-120"/>
              </a:rPr>
              <a:t>Month 6</a:t>
            </a:r>
            <a:endParaRPr lang="en-US" sz="4400" dirty="0"/>
          </a:p>
        </p:txBody>
      </p:sp>
      <p:sp>
        <p:nvSpPr>
          <p:cNvPr id="7" name="Text 5"/>
          <p:cNvSpPr/>
          <p:nvPr/>
        </p:nvSpPr>
        <p:spPr>
          <a:xfrm>
            <a:off x="841248" y="3200400"/>
            <a:ext cx="3273552" cy="822960"/>
          </a:xfrm>
          <a:prstGeom prst="rect">
            <a:avLst/>
          </a:prstGeom>
          <a:noFill/>
          <a:ln/>
        </p:spPr>
        <p:txBody>
          <a:bodyPr wrap="square" rtlCol="0" anchor="ctr"/>
          <a:lstStyle/>
          <a:p>
            <a:pPr indent="0" marL="0">
              <a:buNone/>
            </a:pPr>
            <a:r>
              <a:rPr lang="en-US" sz="1450" dirty="0">
                <a:solidFill>
                  <a:srgbClr val="6E6676"/>
                </a:solidFill>
                <a:latin typeface="Calibri" pitchFamily="34" charset="0"/>
                <a:ea typeface="Calibri" pitchFamily="34" charset="-122"/>
                <a:cs typeface="Calibri" pitchFamily="34" charset="-120"/>
              </a:rPr>
              <a:t>Protocol written, IRB filed — and only then the data cannot answer it.</a:t>
            </a:r>
            <a:endParaRPr lang="en-US" sz="1450" dirty="0"/>
          </a:p>
        </p:txBody>
      </p:sp>
      <p:sp>
        <p:nvSpPr>
          <p:cNvPr id="8" name="Shape 6"/>
          <p:cNvSpPr/>
          <p:nvPr/>
        </p:nvSpPr>
        <p:spPr>
          <a:xfrm>
            <a:off x="4754880" y="1828800"/>
            <a:ext cx="3822192" cy="2377440"/>
          </a:xfrm>
          <a:prstGeom prst="roundRect">
            <a:avLst>
              <a:gd name="adj" fmla="val 3077"/>
            </a:avLst>
          </a:prstGeom>
          <a:solidFill>
            <a:srgbClr val="904199"/>
          </a:solidFill>
          <a:ln/>
        </p:spPr>
      </p:sp>
      <p:sp>
        <p:nvSpPr>
          <p:cNvPr id="9" name="Text 7"/>
          <p:cNvSpPr/>
          <p:nvPr/>
        </p:nvSpPr>
        <p:spPr>
          <a:xfrm>
            <a:off x="5029200" y="2057400"/>
            <a:ext cx="3273552" cy="274320"/>
          </a:xfrm>
          <a:prstGeom prst="rect">
            <a:avLst/>
          </a:prstGeom>
          <a:noFill/>
          <a:ln/>
        </p:spPr>
        <p:txBody>
          <a:bodyPr wrap="square" rtlCol="0" anchor="ctr"/>
          <a:lstStyle/>
          <a:p>
            <a:pPr indent="0" marL="0">
              <a:buNone/>
            </a:pPr>
            <a:r>
              <a:rPr lang="en-US" sz="1200" b="1" spc="100" kern="0" dirty="0">
                <a:solidFill>
                  <a:srgbClr val="B872C0"/>
                </a:solidFill>
                <a:latin typeface="Calibri" pitchFamily="34" charset="0"/>
                <a:ea typeface="Calibri" pitchFamily="34" charset="-122"/>
                <a:cs typeface="Calibri" pitchFamily="34" charset="-120"/>
              </a:rPr>
              <a:t>CATCH IT EARLY</a:t>
            </a:r>
            <a:endParaRPr lang="en-US" sz="1200" dirty="0"/>
          </a:p>
        </p:txBody>
      </p:sp>
      <p:sp>
        <p:nvSpPr>
          <p:cNvPr id="10" name="Text 8"/>
          <p:cNvSpPr/>
          <p:nvPr/>
        </p:nvSpPr>
        <p:spPr>
          <a:xfrm>
            <a:off x="5029200" y="2331720"/>
            <a:ext cx="3273552" cy="731520"/>
          </a:xfrm>
          <a:prstGeom prst="rect">
            <a:avLst/>
          </a:prstGeom>
          <a:noFill/>
          <a:ln/>
        </p:spPr>
        <p:txBody>
          <a:bodyPr wrap="square" rtlCol="0" anchor="ctr"/>
          <a:lstStyle/>
          <a:p>
            <a:pPr indent="0" marL="0">
              <a:buNone/>
            </a:pPr>
            <a:r>
              <a:rPr lang="en-US" sz="4400" b="1" dirty="0">
                <a:solidFill>
                  <a:srgbClr val="FFFFFF"/>
                </a:solidFill>
                <a:latin typeface="Cambria" pitchFamily="34" charset="0"/>
                <a:ea typeface="Cambria" pitchFamily="34" charset="-122"/>
                <a:cs typeface="Cambria" pitchFamily="34" charset="-120"/>
              </a:rPr>
              <a:t>Minute 5</a:t>
            </a:r>
            <a:endParaRPr lang="en-US" sz="4400" dirty="0"/>
          </a:p>
        </p:txBody>
      </p:sp>
      <p:sp>
        <p:nvSpPr>
          <p:cNvPr id="11" name="Text 9"/>
          <p:cNvSpPr/>
          <p:nvPr/>
        </p:nvSpPr>
        <p:spPr>
          <a:xfrm>
            <a:off x="5029200" y="3200400"/>
            <a:ext cx="3273552" cy="822960"/>
          </a:xfrm>
          <a:prstGeom prst="rect">
            <a:avLst/>
          </a:prstGeom>
          <a:noFill/>
          <a:ln/>
        </p:spPr>
        <p:txBody>
          <a:bodyPr wrap="square" rtlCol="0" anchor="ctr"/>
          <a:lstStyle/>
          <a:p>
            <a:pPr indent="0" marL="0">
              <a:buNone/>
            </a:pPr>
            <a:r>
              <a:rPr lang="en-US" sz="1450" dirty="0">
                <a:solidFill>
                  <a:srgbClr val="EADCEF"/>
                </a:solidFill>
                <a:latin typeface="Calibri" pitchFamily="34" charset="0"/>
                <a:ea typeface="Calibri" pitchFamily="34" charset="-122"/>
                <a:cs typeface="Calibri" pitchFamily="34" charset="-120"/>
              </a:rPr>
              <a:t>A few searches and one cohort tell you before you write a word.</a:t>
            </a:r>
            <a:endParaRPr lang="en-US" sz="1450" dirty="0"/>
          </a:p>
        </p:txBody>
      </p:sp>
      <p:sp>
        <p:nvSpPr>
          <p:cNvPr id="12" name="Text 10"/>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13" name="Text 11"/>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SEGMENT 1 · SHARPEN THE QUESTION</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Turn the idea into cohort logic</a:t>
            </a:r>
            <a:endParaRPr lang="en-US" sz="3400" dirty="0"/>
          </a:p>
        </p:txBody>
      </p:sp>
      <p:sp>
        <p:nvSpPr>
          <p:cNvPr id="4" name="Shape 2"/>
          <p:cNvSpPr/>
          <p:nvPr/>
        </p:nvSpPr>
        <p:spPr>
          <a:xfrm>
            <a:off x="566928" y="1783080"/>
            <a:ext cx="1602029" cy="384048"/>
          </a:xfrm>
          <a:prstGeom prst="rect">
            <a:avLst/>
          </a:prstGeom>
          <a:solidFill>
            <a:srgbClr val="904199"/>
          </a:solidFill>
          <a:ln w="9525">
            <a:solidFill>
              <a:srgbClr val="E3D8E8"/>
            </a:solidFill>
            <a:prstDash val="solid"/>
          </a:ln>
        </p:spPr>
      </p:sp>
      <p:sp>
        <p:nvSpPr>
          <p:cNvPr id="5" name="Text 3"/>
          <p:cNvSpPr/>
          <p:nvPr/>
        </p:nvSpPr>
        <p:spPr>
          <a:xfrm>
            <a:off x="676656" y="1783080"/>
            <a:ext cx="1382573" cy="384048"/>
          </a:xfrm>
          <a:prstGeom prst="rect">
            <a:avLst/>
          </a:prstGeom>
          <a:noFill/>
          <a:ln/>
        </p:spPr>
        <p:txBody>
          <a:bodyPr wrap="square" rtlCol="0" anchor="ctr"/>
          <a:lstStyle/>
          <a:p>
            <a:pPr algn="l" indent="0" marL="0">
              <a:buNone/>
            </a:pPr>
            <a:r>
              <a:rPr lang="en-US" sz="1200" b="1" dirty="0">
                <a:solidFill>
                  <a:srgbClr val="FFFFFF"/>
                </a:solidFill>
                <a:latin typeface="Calibri" pitchFamily="34" charset="0"/>
                <a:ea typeface="Calibri" pitchFamily="34" charset="-122"/>
                <a:cs typeface="Calibri" pitchFamily="34" charset="-120"/>
              </a:rPr>
              <a:t>Component</a:t>
            </a:r>
            <a:endParaRPr lang="en-US" sz="1200" dirty="0"/>
          </a:p>
        </p:txBody>
      </p:sp>
      <p:sp>
        <p:nvSpPr>
          <p:cNvPr id="6" name="Shape 4"/>
          <p:cNvSpPr/>
          <p:nvPr/>
        </p:nvSpPr>
        <p:spPr>
          <a:xfrm>
            <a:off x="2168957" y="1783080"/>
            <a:ext cx="2883652" cy="384048"/>
          </a:xfrm>
          <a:prstGeom prst="rect">
            <a:avLst/>
          </a:prstGeom>
          <a:solidFill>
            <a:srgbClr val="904199"/>
          </a:solidFill>
          <a:ln w="9525">
            <a:solidFill>
              <a:srgbClr val="E3D8E8"/>
            </a:solidFill>
            <a:prstDash val="solid"/>
          </a:ln>
        </p:spPr>
      </p:sp>
      <p:sp>
        <p:nvSpPr>
          <p:cNvPr id="7" name="Text 5"/>
          <p:cNvSpPr/>
          <p:nvPr/>
        </p:nvSpPr>
        <p:spPr>
          <a:xfrm>
            <a:off x="2278685" y="1783080"/>
            <a:ext cx="2664196" cy="384048"/>
          </a:xfrm>
          <a:prstGeom prst="rect">
            <a:avLst/>
          </a:prstGeom>
          <a:noFill/>
          <a:ln/>
        </p:spPr>
        <p:txBody>
          <a:bodyPr wrap="square" rtlCol="0" anchor="ctr"/>
          <a:lstStyle/>
          <a:p>
            <a:pPr algn="l" indent="0" marL="0">
              <a:buNone/>
            </a:pPr>
            <a:r>
              <a:rPr lang="en-US" sz="1200" b="1" dirty="0">
                <a:solidFill>
                  <a:srgbClr val="FFFFFF"/>
                </a:solidFill>
                <a:latin typeface="Calibri" pitchFamily="34" charset="0"/>
                <a:ea typeface="Calibri" pitchFamily="34" charset="-122"/>
                <a:cs typeface="Calibri" pitchFamily="34" charset="-120"/>
              </a:rPr>
              <a:t>The question needs</a:t>
            </a:r>
            <a:endParaRPr lang="en-US" sz="1200" dirty="0"/>
          </a:p>
        </p:txBody>
      </p:sp>
      <p:sp>
        <p:nvSpPr>
          <p:cNvPr id="8" name="Shape 6"/>
          <p:cNvSpPr/>
          <p:nvPr/>
        </p:nvSpPr>
        <p:spPr>
          <a:xfrm>
            <a:off x="5052609" y="1783080"/>
            <a:ext cx="3524463" cy="384048"/>
          </a:xfrm>
          <a:prstGeom prst="rect">
            <a:avLst/>
          </a:prstGeom>
          <a:solidFill>
            <a:srgbClr val="904199"/>
          </a:solidFill>
          <a:ln w="9525">
            <a:solidFill>
              <a:srgbClr val="E3D8E8"/>
            </a:solidFill>
            <a:prstDash val="solid"/>
          </a:ln>
        </p:spPr>
      </p:sp>
      <p:sp>
        <p:nvSpPr>
          <p:cNvPr id="9" name="Text 7"/>
          <p:cNvSpPr/>
          <p:nvPr/>
        </p:nvSpPr>
        <p:spPr>
          <a:xfrm>
            <a:off x="5162337" y="1783080"/>
            <a:ext cx="3305007" cy="384048"/>
          </a:xfrm>
          <a:prstGeom prst="rect">
            <a:avLst/>
          </a:prstGeom>
          <a:noFill/>
          <a:ln/>
        </p:spPr>
        <p:txBody>
          <a:bodyPr wrap="square" rtlCol="0" anchor="ctr"/>
          <a:lstStyle/>
          <a:p>
            <a:pPr algn="l" indent="0" marL="0">
              <a:buNone/>
            </a:pPr>
            <a:r>
              <a:rPr lang="en-US" sz="1200" b="1" dirty="0">
                <a:solidFill>
                  <a:srgbClr val="FFFFFF"/>
                </a:solidFill>
                <a:latin typeface="Calibri" pitchFamily="34" charset="0"/>
                <a:ea typeface="Calibri" pitchFamily="34" charset="-122"/>
                <a:cs typeface="Calibri" pitchFamily="34" charset="-120"/>
              </a:rPr>
              <a:t>So the data must contain</a:t>
            </a:r>
            <a:endParaRPr lang="en-US" sz="1200" dirty="0"/>
          </a:p>
        </p:txBody>
      </p:sp>
      <p:sp>
        <p:nvSpPr>
          <p:cNvPr id="10" name="Shape 8"/>
          <p:cNvSpPr/>
          <p:nvPr/>
        </p:nvSpPr>
        <p:spPr>
          <a:xfrm>
            <a:off x="566928" y="2167128"/>
            <a:ext cx="1602029" cy="484632"/>
          </a:xfrm>
          <a:prstGeom prst="rect">
            <a:avLst/>
          </a:prstGeom>
          <a:solidFill>
            <a:srgbClr val="F4EEF6"/>
          </a:solidFill>
          <a:ln w="9525">
            <a:solidFill>
              <a:srgbClr val="E3D8E8"/>
            </a:solidFill>
            <a:prstDash val="solid"/>
          </a:ln>
        </p:spPr>
      </p:sp>
      <p:sp>
        <p:nvSpPr>
          <p:cNvPr id="11" name="Text 9"/>
          <p:cNvSpPr/>
          <p:nvPr/>
        </p:nvSpPr>
        <p:spPr>
          <a:xfrm>
            <a:off x="676656" y="2167128"/>
            <a:ext cx="1382573" cy="484632"/>
          </a:xfrm>
          <a:prstGeom prst="rect">
            <a:avLst/>
          </a:prstGeom>
          <a:noFill/>
          <a:ln/>
        </p:spPr>
        <p:txBody>
          <a:bodyPr wrap="square" rtlCol="0" anchor="ctr"/>
          <a:lstStyle/>
          <a:p>
            <a:pPr algn="l" indent="0" marL="0">
              <a:buNone/>
            </a:pPr>
            <a:r>
              <a:rPr lang="en-US" sz="1300" b="1" dirty="0">
                <a:solidFill>
                  <a:srgbClr val="2B2230"/>
                </a:solidFill>
                <a:latin typeface="Calibri" pitchFamily="34" charset="0"/>
                <a:ea typeface="Calibri" pitchFamily="34" charset="-122"/>
                <a:cs typeface="Calibri" pitchFamily="34" charset="-120"/>
              </a:rPr>
              <a:t>Target</a:t>
            </a:r>
            <a:endParaRPr lang="en-US" sz="1300" dirty="0"/>
          </a:p>
        </p:txBody>
      </p:sp>
      <p:sp>
        <p:nvSpPr>
          <p:cNvPr id="12" name="Shape 10"/>
          <p:cNvSpPr/>
          <p:nvPr/>
        </p:nvSpPr>
        <p:spPr>
          <a:xfrm>
            <a:off x="2168957" y="2167128"/>
            <a:ext cx="2883652" cy="484632"/>
          </a:xfrm>
          <a:prstGeom prst="rect">
            <a:avLst/>
          </a:prstGeom>
          <a:solidFill>
            <a:srgbClr val="F4EEF6"/>
          </a:solidFill>
          <a:ln w="9525">
            <a:solidFill>
              <a:srgbClr val="E3D8E8"/>
            </a:solidFill>
            <a:prstDash val="solid"/>
          </a:ln>
        </p:spPr>
      </p:sp>
      <p:sp>
        <p:nvSpPr>
          <p:cNvPr id="13" name="Text 11"/>
          <p:cNvSpPr/>
          <p:nvPr/>
        </p:nvSpPr>
        <p:spPr>
          <a:xfrm>
            <a:off x="2278685" y="2167128"/>
            <a:ext cx="2664196" cy="484632"/>
          </a:xfrm>
          <a:prstGeom prst="rect">
            <a:avLst/>
          </a:prstGeom>
          <a:noFill/>
          <a:ln/>
        </p:spPr>
        <p:txBody>
          <a:bodyPr wrap="square" rtlCol="0" anchor="ctr"/>
          <a:lstStyle/>
          <a:p>
            <a:pPr algn="l" indent="0" marL="0">
              <a:buNone/>
            </a:pPr>
            <a:r>
              <a:rPr lang="en-US" sz="1250" dirty="0">
                <a:solidFill>
                  <a:srgbClr val="2B2230"/>
                </a:solidFill>
                <a:latin typeface="Calibri" pitchFamily="34" charset="0"/>
                <a:ea typeface="Calibri" pitchFamily="34" charset="-122"/>
                <a:cs typeface="Calibri" pitchFamily="34" charset="-120"/>
              </a:rPr>
              <a:t>A datable pregnancy episode</a:t>
            </a:r>
            <a:endParaRPr lang="en-US" sz="1250" dirty="0"/>
          </a:p>
        </p:txBody>
      </p:sp>
      <p:sp>
        <p:nvSpPr>
          <p:cNvPr id="14" name="Shape 12"/>
          <p:cNvSpPr/>
          <p:nvPr/>
        </p:nvSpPr>
        <p:spPr>
          <a:xfrm>
            <a:off x="5052609" y="2167128"/>
            <a:ext cx="3524463" cy="484632"/>
          </a:xfrm>
          <a:prstGeom prst="rect">
            <a:avLst/>
          </a:prstGeom>
          <a:solidFill>
            <a:srgbClr val="F4EEF6"/>
          </a:solidFill>
          <a:ln w="9525">
            <a:solidFill>
              <a:srgbClr val="E3D8E8"/>
            </a:solidFill>
            <a:prstDash val="solid"/>
          </a:ln>
        </p:spPr>
      </p:sp>
      <p:sp>
        <p:nvSpPr>
          <p:cNvPr id="15" name="Text 13"/>
          <p:cNvSpPr/>
          <p:nvPr/>
        </p:nvSpPr>
        <p:spPr>
          <a:xfrm>
            <a:off x="5162337" y="2167128"/>
            <a:ext cx="3305007" cy="484632"/>
          </a:xfrm>
          <a:prstGeom prst="rect">
            <a:avLst/>
          </a:prstGeom>
          <a:noFill/>
          <a:ln/>
        </p:spPr>
        <p:txBody>
          <a:bodyPr wrap="square" rtlCol="0" anchor="ctr"/>
          <a:lstStyle/>
          <a:p>
            <a:pPr algn="l" indent="0" marL="0">
              <a:buNone/>
            </a:pPr>
            <a:r>
              <a:rPr lang="en-US" sz="1250" dirty="0">
                <a:solidFill>
                  <a:srgbClr val="2B2230"/>
                </a:solidFill>
                <a:latin typeface="Calibri" pitchFamily="34" charset="0"/>
                <a:ea typeface="Calibri" pitchFamily="34" charset="-122"/>
                <a:cs typeface="Calibri" pitchFamily="34" charset="-120"/>
              </a:rPr>
              <a:t>Obstetric records; a start and end you can date</a:t>
            </a:r>
            <a:endParaRPr lang="en-US" sz="1250" dirty="0"/>
          </a:p>
        </p:txBody>
      </p:sp>
      <p:sp>
        <p:nvSpPr>
          <p:cNvPr id="16" name="Shape 14"/>
          <p:cNvSpPr/>
          <p:nvPr/>
        </p:nvSpPr>
        <p:spPr>
          <a:xfrm>
            <a:off x="566928" y="2651760"/>
            <a:ext cx="1602029" cy="484632"/>
          </a:xfrm>
          <a:prstGeom prst="rect">
            <a:avLst/>
          </a:prstGeom>
          <a:solidFill>
            <a:srgbClr val="FFFFFF"/>
          </a:solidFill>
          <a:ln w="9525">
            <a:solidFill>
              <a:srgbClr val="E3D8E8"/>
            </a:solidFill>
            <a:prstDash val="solid"/>
          </a:ln>
        </p:spPr>
      </p:sp>
      <p:sp>
        <p:nvSpPr>
          <p:cNvPr id="17" name="Text 15"/>
          <p:cNvSpPr/>
          <p:nvPr/>
        </p:nvSpPr>
        <p:spPr>
          <a:xfrm>
            <a:off x="676656" y="2651760"/>
            <a:ext cx="1382573" cy="484632"/>
          </a:xfrm>
          <a:prstGeom prst="rect">
            <a:avLst/>
          </a:prstGeom>
          <a:noFill/>
          <a:ln/>
        </p:spPr>
        <p:txBody>
          <a:bodyPr wrap="square" rtlCol="0" anchor="ctr"/>
          <a:lstStyle/>
          <a:p>
            <a:pPr algn="l" indent="0" marL="0">
              <a:buNone/>
            </a:pPr>
            <a:r>
              <a:rPr lang="en-US" sz="1300" b="1" dirty="0">
                <a:solidFill>
                  <a:srgbClr val="2B2230"/>
                </a:solidFill>
                <a:latin typeface="Calibri" pitchFamily="34" charset="0"/>
                <a:ea typeface="Calibri" pitchFamily="34" charset="-122"/>
                <a:cs typeface="Calibri" pitchFamily="34" charset="-120"/>
              </a:rPr>
              <a:t>Prior condition</a:t>
            </a:r>
            <a:endParaRPr lang="en-US" sz="1300" dirty="0"/>
          </a:p>
        </p:txBody>
      </p:sp>
      <p:sp>
        <p:nvSpPr>
          <p:cNvPr id="18" name="Shape 16"/>
          <p:cNvSpPr/>
          <p:nvPr/>
        </p:nvSpPr>
        <p:spPr>
          <a:xfrm>
            <a:off x="2168957" y="2651760"/>
            <a:ext cx="2883652" cy="484632"/>
          </a:xfrm>
          <a:prstGeom prst="rect">
            <a:avLst/>
          </a:prstGeom>
          <a:solidFill>
            <a:srgbClr val="FFFFFF"/>
          </a:solidFill>
          <a:ln w="9525">
            <a:solidFill>
              <a:srgbClr val="E3D8E8"/>
            </a:solidFill>
            <a:prstDash val="solid"/>
          </a:ln>
        </p:spPr>
      </p:sp>
      <p:sp>
        <p:nvSpPr>
          <p:cNvPr id="19" name="Text 17"/>
          <p:cNvSpPr/>
          <p:nvPr/>
        </p:nvSpPr>
        <p:spPr>
          <a:xfrm>
            <a:off x="2278685" y="2651760"/>
            <a:ext cx="2664196" cy="484632"/>
          </a:xfrm>
          <a:prstGeom prst="rect">
            <a:avLst/>
          </a:prstGeom>
          <a:noFill/>
          <a:ln/>
        </p:spPr>
        <p:txBody>
          <a:bodyPr wrap="square" rtlCol="0" anchor="ctr"/>
          <a:lstStyle/>
          <a:p>
            <a:pPr algn="l" indent="0" marL="0">
              <a:buNone/>
            </a:pPr>
            <a:r>
              <a:rPr lang="en-US" sz="1250" dirty="0">
                <a:solidFill>
                  <a:srgbClr val="2B2230"/>
                </a:solidFill>
                <a:latin typeface="Calibri" pitchFamily="34" charset="0"/>
                <a:ea typeface="Calibri" pitchFamily="34" charset="-122"/>
                <a:cs typeface="Calibri" pitchFamily="34" charset="-120"/>
              </a:rPr>
              <a:t>Pregestational diabetes</a:t>
            </a:r>
            <a:endParaRPr lang="en-US" sz="1250" dirty="0"/>
          </a:p>
        </p:txBody>
      </p:sp>
      <p:sp>
        <p:nvSpPr>
          <p:cNvPr id="20" name="Shape 18"/>
          <p:cNvSpPr/>
          <p:nvPr/>
        </p:nvSpPr>
        <p:spPr>
          <a:xfrm>
            <a:off x="5052609" y="2651760"/>
            <a:ext cx="3524463" cy="484632"/>
          </a:xfrm>
          <a:prstGeom prst="rect">
            <a:avLst/>
          </a:prstGeom>
          <a:solidFill>
            <a:srgbClr val="FFFFFF"/>
          </a:solidFill>
          <a:ln w="9525">
            <a:solidFill>
              <a:srgbClr val="E3D8E8"/>
            </a:solidFill>
            <a:prstDash val="solid"/>
          </a:ln>
        </p:spPr>
      </p:sp>
      <p:sp>
        <p:nvSpPr>
          <p:cNvPr id="21" name="Text 19"/>
          <p:cNvSpPr/>
          <p:nvPr/>
        </p:nvSpPr>
        <p:spPr>
          <a:xfrm>
            <a:off x="5162337" y="2651760"/>
            <a:ext cx="3305007" cy="484632"/>
          </a:xfrm>
          <a:prstGeom prst="rect">
            <a:avLst/>
          </a:prstGeom>
          <a:noFill/>
          <a:ln/>
        </p:spPr>
        <p:txBody>
          <a:bodyPr wrap="square" rtlCol="0" anchor="ctr"/>
          <a:lstStyle/>
          <a:p>
            <a:pPr algn="l" indent="0" marL="0">
              <a:buNone/>
            </a:pPr>
            <a:r>
              <a:rPr lang="en-US" sz="1250" dirty="0">
                <a:solidFill>
                  <a:srgbClr val="2B2230"/>
                </a:solidFill>
                <a:latin typeface="Calibri" pitchFamily="34" charset="0"/>
                <a:ea typeface="Calibri" pitchFamily="34" charset="-122"/>
                <a:cs typeface="Calibri" pitchFamily="34" charset="-120"/>
              </a:rPr>
              <a:t>Diabetes dated before the pregnancy start</a:t>
            </a:r>
            <a:endParaRPr lang="en-US" sz="1250" dirty="0"/>
          </a:p>
        </p:txBody>
      </p:sp>
      <p:sp>
        <p:nvSpPr>
          <p:cNvPr id="22" name="Shape 20"/>
          <p:cNvSpPr/>
          <p:nvPr/>
        </p:nvSpPr>
        <p:spPr>
          <a:xfrm>
            <a:off x="566928" y="3136392"/>
            <a:ext cx="1602029" cy="484632"/>
          </a:xfrm>
          <a:prstGeom prst="rect">
            <a:avLst/>
          </a:prstGeom>
          <a:solidFill>
            <a:srgbClr val="F4EEF6"/>
          </a:solidFill>
          <a:ln w="9525">
            <a:solidFill>
              <a:srgbClr val="E3D8E8"/>
            </a:solidFill>
            <a:prstDash val="solid"/>
          </a:ln>
        </p:spPr>
      </p:sp>
      <p:sp>
        <p:nvSpPr>
          <p:cNvPr id="23" name="Text 21"/>
          <p:cNvSpPr/>
          <p:nvPr/>
        </p:nvSpPr>
        <p:spPr>
          <a:xfrm>
            <a:off x="676656" y="3136392"/>
            <a:ext cx="1382573" cy="484632"/>
          </a:xfrm>
          <a:prstGeom prst="rect">
            <a:avLst/>
          </a:prstGeom>
          <a:noFill/>
          <a:ln/>
        </p:spPr>
        <p:txBody>
          <a:bodyPr wrap="square" rtlCol="0" anchor="ctr"/>
          <a:lstStyle/>
          <a:p>
            <a:pPr algn="l" indent="0" marL="0">
              <a:buNone/>
            </a:pPr>
            <a:r>
              <a:rPr lang="en-US" sz="1300" b="1" dirty="0">
                <a:solidFill>
                  <a:srgbClr val="2B2230"/>
                </a:solidFill>
                <a:latin typeface="Calibri" pitchFamily="34" charset="0"/>
                <a:ea typeface="Calibri" pitchFamily="34" charset="-122"/>
                <a:cs typeface="Calibri" pitchFamily="34" charset="-120"/>
              </a:rPr>
              <a:t>Exposure</a:t>
            </a:r>
            <a:endParaRPr lang="en-US" sz="1300" dirty="0"/>
          </a:p>
        </p:txBody>
      </p:sp>
      <p:sp>
        <p:nvSpPr>
          <p:cNvPr id="24" name="Shape 22"/>
          <p:cNvSpPr/>
          <p:nvPr/>
        </p:nvSpPr>
        <p:spPr>
          <a:xfrm>
            <a:off x="2168957" y="3136392"/>
            <a:ext cx="2883652" cy="484632"/>
          </a:xfrm>
          <a:prstGeom prst="rect">
            <a:avLst/>
          </a:prstGeom>
          <a:solidFill>
            <a:srgbClr val="F4EEF6"/>
          </a:solidFill>
          <a:ln w="9525">
            <a:solidFill>
              <a:srgbClr val="E3D8E8"/>
            </a:solidFill>
            <a:prstDash val="solid"/>
          </a:ln>
        </p:spPr>
      </p:sp>
      <p:sp>
        <p:nvSpPr>
          <p:cNvPr id="25" name="Text 23"/>
          <p:cNvSpPr/>
          <p:nvPr/>
        </p:nvSpPr>
        <p:spPr>
          <a:xfrm>
            <a:off x="2278685" y="3136392"/>
            <a:ext cx="2664196" cy="484632"/>
          </a:xfrm>
          <a:prstGeom prst="rect">
            <a:avLst/>
          </a:prstGeom>
          <a:noFill/>
          <a:ln/>
        </p:spPr>
        <p:txBody>
          <a:bodyPr wrap="square" rtlCol="0" anchor="ctr"/>
          <a:lstStyle/>
          <a:p>
            <a:pPr algn="l" indent="0" marL="0">
              <a:buNone/>
            </a:pPr>
            <a:r>
              <a:rPr lang="en-US" sz="1250" dirty="0">
                <a:solidFill>
                  <a:srgbClr val="2B2230"/>
                </a:solidFill>
                <a:latin typeface="Calibri" pitchFamily="34" charset="0"/>
                <a:ea typeface="Calibri" pitchFamily="34" charset="-122"/>
                <a:cs typeface="Calibri" pitchFamily="34" charset="-120"/>
              </a:rPr>
              <a:t>Metformin vs insulin, 1st trimester</a:t>
            </a:r>
            <a:endParaRPr lang="en-US" sz="1250" dirty="0"/>
          </a:p>
        </p:txBody>
      </p:sp>
      <p:sp>
        <p:nvSpPr>
          <p:cNvPr id="26" name="Shape 24"/>
          <p:cNvSpPr/>
          <p:nvPr/>
        </p:nvSpPr>
        <p:spPr>
          <a:xfrm>
            <a:off x="5052609" y="3136392"/>
            <a:ext cx="3524463" cy="484632"/>
          </a:xfrm>
          <a:prstGeom prst="rect">
            <a:avLst/>
          </a:prstGeom>
          <a:solidFill>
            <a:srgbClr val="F4EEF6"/>
          </a:solidFill>
          <a:ln w="9525">
            <a:solidFill>
              <a:srgbClr val="E3D8E8"/>
            </a:solidFill>
            <a:prstDash val="solid"/>
          </a:ln>
        </p:spPr>
      </p:sp>
      <p:sp>
        <p:nvSpPr>
          <p:cNvPr id="27" name="Text 25"/>
          <p:cNvSpPr/>
          <p:nvPr/>
        </p:nvSpPr>
        <p:spPr>
          <a:xfrm>
            <a:off x="5162337" y="3136392"/>
            <a:ext cx="3305007" cy="484632"/>
          </a:xfrm>
          <a:prstGeom prst="rect">
            <a:avLst/>
          </a:prstGeom>
          <a:noFill/>
          <a:ln/>
        </p:spPr>
        <p:txBody>
          <a:bodyPr wrap="square" rtlCol="0" anchor="ctr"/>
          <a:lstStyle/>
          <a:p>
            <a:pPr algn="l" indent="0" marL="0">
              <a:buNone/>
            </a:pPr>
            <a:r>
              <a:rPr lang="en-US" sz="1250" dirty="0">
                <a:solidFill>
                  <a:srgbClr val="2B2230"/>
                </a:solidFill>
                <a:latin typeface="Calibri" pitchFamily="34" charset="0"/>
                <a:ea typeface="Calibri" pitchFamily="34" charset="-122"/>
                <a:cs typeface="Calibri" pitchFamily="34" charset="-120"/>
              </a:rPr>
              <a:t>Drug records inside the pregnancy window</a:t>
            </a:r>
            <a:endParaRPr lang="en-US" sz="1250" dirty="0"/>
          </a:p>
        </p:txBody>
      </p:sp>
      <p:sp>
        <p:nvSpPr>
          <p:cNvPr id="28" name="Shape 26"/>
          <p:cNvSpPr/>
          <p:nvPr/>
        </p:nvSpPr>
        <p:spPr>
          <a:xfrm>
            <a:off x="566928" y="3621024"/>
            <a:ext cx="1602029" cy="484632"/>
          </a:xfrm>
          <a:prstGeom prst="rect">
            <a:avLst/>
          </a:prstGeom>
          <a:solidFill>
            <a:srgbClr val="FFFFFF"/>
          </a:solidFill>
          <a:ln w="9525">
            <a:solidFill>
              <a:srgbClr val="E3D8E8"/>
            </a:solidFill>
            <a:prstDash val="solid"/>
          </a:ln>
        </p:spPr>
      </p:sp>
      <p:sp>
        <p:nvSpPr>
          <p:cNvPr id="29" name="Text 27"/>
          <p:cNvSpPr/>
          <p:nvPr/>
        </p:nvSpPr>
        <p:spPr>
          <a:xfrm>
            <a:off x="676656" y="3621024"/>
            <a:ext cx="1382573" cy="484632"/>
          </a:xfrm>
          <a:prstGeom prst="rect">
            <a:avLst/>
          </a:prstGeom>
          <a:noFill/>
          <a:ln/>
        </p:spPr>
        <p:txBody>
          <a:bodyPr wrap="square" rtlCol="0" anchor="ctr"/>
          <a:lstStyle/>
          <a:p>
            <a:pPr algn="l" indent="0" marL="0">
              <a:buNone/>
            </a:pPr>
            <a:r>
              <a:rPr lang="en-US" sz="1300" b="1" dirty="0">
                <a:solidFill>
                  <a:srgbClr val="2B2230"/>
                </a:solidFill>
                <a:latin typeface="Calibri" pitchFamily="34" charset="0"/>
                <a:ea typeface="Calibri" pitchFamily="34" charset="-122"/>
                <a:cs typeface="Calibri" pitchFamily="34" charset="-120"/>
              </a:rPr>
              <a:t>Outcome</a:t>
            </a:r>
            <a:endParaRPr lang="en-US" sz="1300" dirty="0"/>
          </a:p>
        </p:txBody>
      </p:sp>
      <p:sp>
        <p:nvSpPr>
          <p:cNvPr id="30" name="Shape 28"/>
          <p:cNvSpPr/>
          <p:nvPr/>
        </p:nvSpPr>
        <p:spPr>
          <a:xfrm>
            <a:off x="2168957" y="3621024"/>
            <a:ext cx="2883652" cy="484632"/>
          </a:xfrm>
          <a:prstGeom prst="rect">
            <a:avLst/>
          </a:prstGeom>
          <a:solidFill>
            <a:srgbClr val="FFFFFF"/>
          </a:solidFill>
          <a:ln w="9525">
            <a:solidFill>
              <a:srgbClr val="E3D8E8"/>
            </a:solidFill>
            <a:prstDash val="solid"/>
          </a:ln>
        </p:spPr>
      </p:sp>
      <p:sp>
        <p:nvSpPr>
          <p:cNvPr id="31" name="Text 29"/>
          <p:cNvSpPr/>
          <p:nvPr/>
        </p:nvSpPr>
        <p:spPr>
          <a:xfrm>
            <a:off x="2278685" y="3621024"/>
            <a:ext cx="2664196" cy="484632"/>
          </a:xfrm>
          <a:prstGeom prst="rect">
            <a:avLst/>
          </a:prstGeom>
          <a:noFill/>
          <a:ln/>
        </p:spPr>
        <p:txBody>
          <a:bodyPr wrap="square" rtlCol="0" anchor="ctr"/>
          <a:lstStyle/>
          <a:p>
            <a:pPr algn="l" indent="0" marL="0">
              <a:buNone/>
            </a:pPr>
            <a:r>
              <a:rPr lang="en-US" sz="1250" dirty="0">
                <a:solidFill>
                  <a:srgbClr val="2B2230"/>
                </a:solidFill>
                <a:latin typeface="Calibri" pitchFamily="34" charset="0"/>
                <a:ea typeface="Calibri" pitchFamily="34" charset="-122"/>
                <a:cs typeface="Calibri" pitchFamily="34" charset="-120"/>
              </a:rPr>
              <a:t>Preeclampsia in the pregnancy</a:t>
            </a:r>
            <a:endParaRPr lang="en-US" sz="1250" dirty="0"/>
          </a:p>
        </p:txBody>
      </p:sp>
      <p:sp>
        <p:nvSpPr>
          <p:cNvPr id="32" name="Shape 30"/>
          <p:cNvSpPr/>
          <p:nvPr/>
        </p:nvSpPr>
        <p:spPr>
          <a:xfrm>
            <a:off x="5052609" y="3621024"/>
            <a:ext cx="3524463" cy="484632"/>
          </a:xfrm>
          <a:prstGeom prst="rect">
            <a:avLst/>
          </a:prstGeom>
          <a:solidFill>
            <a:srgbClr val="FFFFFF"/>
          </a:solidFill>
          <a:ln w="9525">
            <a:solidFill>
              <a:srgbClr val="E3D8E8"/>
            </a:solidFill>
            <a:prstDash val="solid"/>
          </a:ln>
        </p:spPr>
      </p:sp>
      <p:sp>
        <p:nvSpPr>
          <p:cNvPr id="33" name="Text 31"/>
          <p:cNvSpPr/>
          <p:nvPr/>
        </p:nvSpPr>
        <p:spPr>
          <a:xfrm>
            <a:off x="5162337" y="3621024"/>
            <a:ext cx="3305007" cy="484632"/>
          </a:xfrm>
          <a:prstGeom prst="rect">
            <a:avLst/>
          </a:prstGeom>
          <a:noFill/>
          <a:ln/>
        </p:spPr>
        <p:txBody>
          <a:bodyPr wrap="square" rtlCol="0" anchor="ctr"/>
          <a:lstStyle/>
          <a:p>
            <a:pPr algn="l" indent="0" marL="0">
              <a:buNone/>
            </a:pPr>
            <a:r>
              <a:rPr lang="en-US" sz="1250" dirty="0">
                <a:solidFill>
                  <a:srgbClr val="2B2230"/>
                </a:solidFill>
                <a:latin typeface="Calibri" pitchFamily="34" charset="0"/>
                <a:ea typeface="Calibri" pitchFamily="34" charset="-122"/>
                <a:cs typeface="Calibri" pitchFamily="34" charset="-120"/>
              </a:rPr>
              <a:t>Preeclampsia condition records in the episode</a:t>
            </a:r>
            <a:endParaRPr lang="en-US" sz="1250" dirty="0"/>
          </a:p>
        </p:txBody>
      </p:sp>
      <p:sp>
        <p:nvSpPr>
          <p:cNvPr id="34" name="Text 32"/>
          <p:cNvSpPr/>
          <p:nvPr/>
        </p:nvSpPr>
        <p:spPr>
          <a:xfrm>
            <a:off x="566928" y="4434840"/>
            <a:ext cx="8010144" cy="365760"/>
          </a:xfrm>
          <a:prstGeom prst="rect">
            <a:avLst/>
          </a:prstGeom>
          <a:noFill/>
          <a:ln/>
        </p:spPr>
        <p:txBody>
          <a:bodyPr wrap="square" rtlCol="0" anchor="ctr"/>
          <a:lstStyle/>
          <a:p>
            <a:pPr indent="0" marL="0">
              <a:buNone/>
            </a:pPr>
            <a:r>
              <a:rPr lang="en-US" sz="1500" i="1" dirty="0">
                <a:solidFill>
                  <a:srgbClr val="904199"/>
                </a:solidFill>
                <a:latin typeface="Cambria" pitchFamily="34" charset="0"/>
                <a:ea typeface="Cambria" pitchFamily="34" charset="-122"/>
                <a:cs typeface="Cambria" pitchFamily="34" charset="-120"/>
              </a:rPr>
              <a:t>All four rows depend on one hard thing: dating a pregnancy.</a:t>
            </a:r>
            <a:endParaRPr lang="en-US" sz="1500" dirty="0"/>
          </a:p>
        </p:txBody>
      </p:sp>
      <p:sp>
        <p:nvSpPr>
          <p:cNvPr id="35" name="Text 33"/>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36" name="Text 34"/>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THE FEASIBILITY MINDSET</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Feasibility is six concrete checks</a:t>
            </a:r>
            <a:endParaRPr lang="en-US" sz="3400" dirty="0"/>
          </a:p>
        </p:txBody>
      </p:sp>
      <p:sp>
        <p:nvSpPr>
          <p:cNvPr id="4" name="Shape 2"/>
          <p:cNvSpPr/>
          <p:nvPr/>
        </p:nvSpPr>
        <p:spPr>
          <a:xfrm>
            <a:off x="566928" y="1828800"/>
            <a:ext cx="329184" cy="329184"/>
          </a:xfrm>
          <a:prstGeom prst="ellipse">
            <a:avLst/>
          </a:prstGeom>
          <a:solidFill>
            <a:srgbClr val="904199"/>
          </a:solidFill>
          <a:ln/>
        </p:spPr>
      </p:sp>
      <p:sp>
        <p:nvSpPr>
          <p:cNvPr id="5" name="Text 3"/>
          <p:cNvSpPr/>
          <p:nvPr/>
        </p:nvSpPr>
        <p:spPr>
          <a:xfrm>
            <a:off x="566928" y="1819656"/>
            <a:ext cx="329184" cy="329184"/>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1</a:t>
            </a:r>
            <a:endParaRPr lang="en-US" sz="1600" dirty="0"/>
          </a:p>
        </p:txBody>
      </p:sp>
      <p:sp>
        <p:nvSpPr>
          <p:cNvPr id="6" name="Text 4"/>
          <p:cNvSpPr/>
          <p:nvPr/>
        </p:nvSpPr>
        <p:spPr>
          <a:xfrm>
            <a:off x="1024128" y="1764792"/>
            <a:ext cx="3364992" cy="274320"/>
          </a:xfrm>
          <a:prstGeom prst="rect">
            <a:avLst/>
          </a:prstGeom>
          <a:noFill/>
          <a:ln/>
        </p:spPr>
        <p:txBody>
          <a:bodyPr wrap="square" rtlCol="0" anchor="ctr"/>
          <a:lstStyle/>
          <a:p>
            <a:pPr indent="0" marL="0">
              <a:buNone/>
            </a:pPr>
            <a:r>
              <a:rPr lang="en-US" sz="1600" b="1" dirty="0">
                <a:solidFill>
                  <a:srgbClr val="2B2230"/>
                </a:solidFill>
                <a:latin typeface="Cambria" pitchFamily="34" charset="0"/>
                <a:ea typeface="Cambria" pitchFamily="34" charset="-122"/>
                <a:cs typeface="Cambria" pitchFamily="34" charset="-120"/>
              </a:rPr>
              <a:t>Concepts exist</a:t>
            </a:r>
            <a:endParaRPr lang="en-US" sz="1600" dirty="0"/>
          </a:p>
        </p:txBody>
      </p:sp>
      <p:sp>
        <p:nvSpPr>
          <p:cNvPr id="7" name="Text 5"/>
          <p:cNvSpPr/>
          <p:nvPr/>
        </p:nvSpPr>
        <p:spPr>
          <a:xfrm>
            <a:off x="1024128" y="2039112"/>
            <a:ext cx="3364992" cy="457200"/>
          </a:xfrm>
          <a:prstGeom prst="rect">
            <a:avLst/>
          </a:prstGeom>
          <a:noFill/>
          <a:ln/>
        </p:spPr>
        <p:txBody>
          <a:bodyPr wrap="square" rtlCol="0" anchor="ctr"/>
          <a:lstStyle/>
          <a:p>
            <a:pPr indent="0" marL="0">
              <a:buNone/>
            </a:pPr>
            <a:r>
              <a:rPr lang="en-US" sz="1250" dirty="0">
                <a:solidFill>
                  <a:srgbClr val="6E6676"/>
                </a:solidFill>
                <a:latin typeface="Calibri" pitchFamily="34" charset="0"/>
                <a:ea typeface="Calibri" pitchFamily="34" charset="-122"/>
                <a:cs typeface="Calibri" pitchFamily="34" charset="-120"/>
              </a:rPr>
              <a:t>Standard concepts for each element, in the right domain.</a:t>
            </a:r>
            <a:endParaRPr lang="en-US" sz="1250" dirty="0"/>
          </a:p>
        </p:txBody>
      </p:sp>
      <p:sp>
        <p:nvSpPr>
          <p:cNvPr id="8" name="Shape 6"/>
          <p:cNvSpPr/>
          <p:nvPr/>
        </p:nvSpPr>
        <p:spPr>
          <a:xfrm>
            <a:off x="4754880" y="1828800"/>
            <a:ext cx="329184" cy="329184"/>
          </a:xfrm>
          <a:prstGeom prst="ellipse">
            <a:avLst/>
          </a:prstGeom>
          <a:solidFill>
            <a:srgbClr val="904199"/>
          </a:solidFill>
          <a:ln/>
        </p:spPr>
      </p:sp>
      <p:sp>
        <p:nvSpPr>
          <p:cNvPr id="9" name="Text 7"/>
          <p:cNvSpPr/>
          <p:nvPr/>
        </p:nvSpPr>
        <p:spPr>
          <a:xfrm>
            <a:off x="4754880" y="1819656"/>
            <a:ext cx="329184" cy="329184"/>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2</a:t>
            </a:r>
            <a:endParaRPr lang="en-US" sz="1600" dirty="0"/>
          </a:p>
        </p:txBody>
      </p:sp>
      <p:sp>
        <p:nvSpPr>
          <p:cNvPr id="10" name="Text 8"/>
          <p:cNvSpPr/>
          <p:nvPr/>
        </p:nvSpPr>
        <p:spPr>
          <a:xfrm>
            <a:off x="5212080" y="1764792"/>
            <a:ext cx="3364992" cy="274320"/>
          </a:xfrm>
          <a:prstGeom prst="rect">
            <a:avLst/>
          </a:prstGeom>
          <a:noFill/>
          <a:ln/>
        </p:spPr>
        <p:txBody>
          <a:bodyPr wrap="square" rtlCol="0" anchor="ctr"/>
          <a:lstStyle/>
          <a:p>
            <a:pPr indent="0" marL="0">
              <a:buNone/>
            </a:pPr>
            <a:r>
              <a:rPr lang="en-US" sz="1600" b="1" dirty="0">
                <a:solidFill>
                  <a:srgbClr val="2B2230"/>
                </a:solidFill>
                <a:latin typeface="Cambria" pitchFamily="34" charset="0"/>
                <a:ea typeface="Cambria" pitchFamily="34" charset="-122"/>
                <a:cs typeface="Cambria" pitchFamily="34" charset="-120"/>
              </a:rPr>
              <a:t>Concepts are present</a:t>
            </a:r>
            <a:endParaRPr lang="en-US" sz="1600" dirty="0"/>
          </a:p>
        </p:txBody>
      </p:sp>
      <p:sp>
        <p:nvSpPr>
          <p:cNvPr id="11" name="Text 9"/>
          <p:cNvSpPr/>
          <p:nvPr/>
        </p:nvSpPr>
        <p:spPr>
          <a:xfrm>
            <a:off x="5212080" y="2039112"/>
            <a:ext cx="3364992" cy="457200"/>
          </a:xfrm>
          <a:prstGeom prst="rect">
            <a:avLst/>
          </a:prstGeom>
          <a:noFill/>
          <a:ln/>
        </p:spPr>
        <p:txBody>
          <a:bodyPr wrap="square" rtlCol="0" anchor="ctr"/>
          <a:lstStyle/>
          <a:p>
            <a:pPr indent="0" marL="0">
              <a:buNone/>
            </a:pPr>
            <a:r>
              <a:rPr lang="en-US" sz="1250" dirty="0">
                <a:solidFill>
                  <a:srgbClr val="6E6676"/>
                </a:solidFill>
                <a:latin typeface="Calibri" pitchFamily="34" charset="0"/>
                <a:ea typeface="Calibri" pitchFamily="34" charset="-122"/>
                <a:cs typeface="Calibri" pitchFamily="34" charset="-120"/>
              </a:rPr>
              <a:t>Nonzero record counts in your source — not just the vocabulary.</a:t>
            </a:r>
            <a:endParaRPr lang="en-US" sz="1250" dirty="0"/>
          </a:p>
        </p:txBody>
      </p:sp>
      <p:sp>
        <p:nvSpPr>
          <p:cNvPr id="12" name="Shape 10"/>
          <p:cNvSpPr/>
          <p:nvPr/>
        </p:nvSpPr>
        <p:spPr>
          <a:xfrm>
            <a:off x="566928" y="2724912"/>
            <a:ext cx="329184" cy="329184"/>
          </a:xfrm>
          <a:prstGeom prst="ellipse">
            <a:avLst/>
          </a:prstGeom>
          <a:solidFill>
            <a:srgbClr val="904199"/>
          </a:solidFill>
          <a:ln/>
        </p:spPr>
      </p:sp>
      <p:sp>
        <p:nvSpPr>
          <p:cNvPr id="13" name="Text 11"/>
          <p:cNvSpPr/>
          <p:nvPr/>
        </p:nvSpPr>
        <p:spPr>
          <a:xfrm>
            <a:off x="566928" y="2715768"/>
            <a:ext cx="329184" cy="329184"/>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3</a:t>
            </a:r>
            <a:endParaRPr lang="en-US" sz="1600" dirty="0"/>
          </a:p>
        </p:txBody>
      </p:sp>
      <p:sp>
        <p:nvSpPr>
          <p:cNvPr id="14" name="Text 12"/>
          <p:cNvSpPr/>
          <p:nvPr/>
        </p:nvSpPr>
        <p:spPr>
          <a:xfrm>
            <a:off x="1024128" y="2660904"/>
            <a:ext cx="3364992" cy="274320"/>
          </a:xfrm>
          <a:prstGeom prst="rect">
            <a:avLst/>
          </a:prstGeom>
          <a:noFill/>
          <a:ln/>
        </p:spPr>
        <p:txBody>
          <a:bodyPr wrap="square" rtlCol="0" anchor="ctr"/>
          <a:lstStyle/>
          <a:p>
            <a:pPr indent="0" marL="0">
              <a:buNone/>
            </a:pPr>
            <a:r>
              <a:rPr lang="en-US" sz="1600" b="1" dirty="0">
                <a:solidFill>
                  <a:srgbClr val="2B2230"/>
                </a:solidFill>
                <a:latin typeface="Cambria" pitchFamily="34" charset="0"/>
                <a:ea typeface="Cambria" pitchFamily="34" charset="-122"/>
                <a:cs typeface="Cambria" pitchFamily="34" charset="-120"/>
              </a:rPr>
              <a:t>Population fits</a:t>
            </a:r>
            <a:endParaRPr lang="en-US" sz="1600" dirty="0"/>
          </a:p>
        </p:txBody>
      </p:sp>
      <p:sp>
        <p:nvSpPr>
          <p:cNvPr id="15" name="Text 13"/>
          <p:cNvSpPr/>
          <p:nvPr/>
        </p:nvSpPr>
        <p:spPr>
          <a:xfrm>
            <a:off x="1024128" y="2935224"/>
            <a:ext cx="3364992" cy="457200"/>
          </a:xfrm>
          <a:prstGeom prst="rect">
            <a:avLst/>
          </a:prstGeom>
          <a:noFill/>
          <a:ln/>
        </p:spPr>
        <p:txBody>
          <a:bodyPr wrap="square" rtlCol="0" anchor="ctr"/>
          <a:lstStyle/>
          <a:p>
            <a:pPr indent="0" marL="0">
              <a:buNone/>
            </a:pPr>
            <a:r>
              <a:rPr lang="en-US" sz="1250" dirty="0">
                <a:solidFill>
                  <a:srgbClr val="6E6676"/>
                </a:solidFill>
                <a:latin typeface="Calibri" pitchFamily="34" charset="0"/>
                <a:ea typeface="Calibri" pitchFamily="34" charset="-122"/>
                <a:cs typeface="Calibri" pitchFamily="34" charset="-120"/>
              </a:rPr>
              <a:t>The right people are in the source at all.</a:t>
            </a:r>
            <a:endParaRPr lang="en-US" sz="1250" dirty="0"/>
          </a:p>
        </p:txBody>
      </p:sp>
      <p:sp>
        <p:nvSpPr>
          <p:cNvPr id="16" name="Shape 14"/>
          <p:cNvSpPr/>
          <p:nvPr/>
        </p:nvSpPr>
        <p:spPr>
          <a:xfrm>
            <a:off x="4754880" y="2724912"/>
            <a:ext cx="329184" cy="329184"/>
          </a:xfrm>
          <a:prstGeom prst="ellipse">
            <a:avLst/>
          </a:prstGeom>
          <a:solidFill>
            <a:srgbClr val="904199"/>
          </a:solidFill>
          <a:ln/>
        </p:spPr>
      </p:sp>
      <p:sp>
        <p:nvSpPr>
          <p:cNvPr id="17" name="Text 15"/>
          <p:cNvSpPr/>
          <p:nvPr/>
        </p:nvSpPr>
        <p:spPr>
          <a:xfrm>
            <a:off x="4754880" y="2715768"/>
            <a:ext cx="329184" cy="329184"/>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4</a:t>
            </a:r>
            <a:endParaRPr lang="en-US" sz="1600" dirty="0"/>
          </a:p>
        </p:txBody>
      </p:sp>
      <p:sp>
        <p:nvSpPr>
          <p:cNvPr id="18" name="Text 16"/>
          <p:cNvSpPr/>
          <p:nvPr/>
        </p:nvSpPr>
        <p:spPr>
          <a:xfrm>
            <a:off x="5212080" y="2660904"/>
            <a:ext cx="3364992" cy="274320"/>
          </a:xfrm>
          <a:prstGeom prst="rect">
            <a:avLst/>
          </a:prstGeom>
          <a:noFill/>
          <a:ln/>
        </p:spPr>
        <p:txBody>
          <a:bodyPr wrap="square" rtlCol="0" anchor="ctr"/>
          <a:lstStyle/>
          <a:p>
            <a:pPr indent="0" marL="0">
              <a:buNone/>
            </a:pPr>
            <a:r>
              <a:rPr lang="en-US" sz="1600" b="1" dirty="0">
                <a:solidFill>
                  <a:srgbClr val="2B2230"/>
                </a:solidFill>
                <a:latin typeface="Cambria" pitchFamily="34" charset="0"/>
                <a:ea typeface="Cambria" pitchFamily="34" charset="-122"/>
                <a:cs typeface="Cambria" pitchFamily="34" charset="-120"/>
              </a:rPr>
              <a:t>Time can be anchored</a:t>
            </a:r>
            <a:endParaRPr lang="en-US" sz="1600" dirty="0"/>
          </a:p>
        </p:txBody>
      </p:sp>
      <p:sp>
        <p:nvSpPr>
          <p:cNvPr id="19" name="Text 17"/>
          <p:cNvSpPr/>
          <p:nvPr/>
        </p:nvSpPr>
        <p:spPr>
          <a:xfrm>
            <a:off x="5212080" y="2935224"/>
            <a:ext cx="3364992" cy="457200"/>
          </a:xfrm>
          <a:prstGeom prst="rect">
            <a:avLst/>
          </a:prstGeom>
          <a:noFill/>
          <a:ln/>
        </p:spPr>
        <p:txBody>
          <a:bodyPr wrap="square" rtlCol="0" anchor="ctr"/>
          <a:lstStyle/>
          <a:p>
            <a:pPr indent="0" marL="0">
              <a:buNone/>
            </a:pPr>
            <a:r>
              <a:rPr lang="en-US" sz="1250" dirty="0">
                <a:solidFill>
                  <a:srgbClr val="6E6676"/>
                </a:solidFill>
                <a:latin typeface="Calibri" pitchFamily="34" charset="0"/>
                <a:ea typeface="Calibri" pitchFamily="34" charset="-122"/>
                <a:cs typeface="Calibri" pitchFamily="34" charset="-120"/>
              </a:rPr>
              <a:t>A datable index event, with observation time around it.</a:t>
            </a:r>
            <a:endParaRPr lang="en-US" sz="1250" dirty="0"/>
          </a:p>
        </p:txBody>
      </p:sp>
      <p:sp>
        <p:nvSpPr>
          <p:cNvPr id="20" name="Shape 18"/>
          <p:cNvSpPr/>
          <p:nvPr/>
        </p:nvSpPr>
        <p:spPr>
          <a:xfrm>
            <a:off x="566928" y="3621024"/>
            <a:ext cx="329184" cy="329184"/>
          </a:xfrm>
          <a:prstGeom prst="ellipse">
            <a:avLst/>
          </a:prstGeom>
          <a:solidFill>
            <a:srgbClr val="904199"/>
          </a:solidFill>
          <a:ln/>
        </p:spPr>
      </p:sp>
      <p:sp>
        <p:nvSpPr>
          <p:cNvPr id="21" name="Text 19"/>
          <p:cNvSpPr/>
          <p:nvPr/>
        </p:nvSpPr>
        <p:spPr>
          <a:xfrm>
            <a:off x="566928" y="3611880"/>
            <a:ext cx="329184" cy="329184"/>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5</a:t>
            </a:r>
            <a:endParaRPr lang="en-US" sz="1600" dirty="0"/>
          </a:p>
        </p:txBody>
      </p:sp>
      <p:sp>
        <p:nvSpPr>
          <p:cNvPr id="22" name="Text 20"/>
          <p:cNvSpPr/>
          <p:nvPr/>
        </p:nvSpPr>
        <p:spPr>
          <a:xfrm>
            <a:off x="1024128" y="3557016"/>
            <a:ext cx="3364992" cy="274320"/>
          </a:xfrm>
          <a:prstGeom prst="rect">
            <a:avLst/>
          </a:prstGeom>
          <a:noFill/>
          <a:ln/>
        </p:spPr>
        <p:txBody>
          <a:bodyPr wrap="square" rtlCol="0" anchor="ctr"/>
          <a:lstStyle/>
          <a:p>
            <a:pPr indent="0" marL="0">
              <a:buNone/>
            </a:pPr>
            <a:r>
              <a:rPr lang="en-US" sz="1600" b="1" dirty="0">
                <a:solidFill>
                  <a:srgbClr val="2B2230"/>
                </a:solidFill>
                <a:latin typeface="Cambria" pitchFamily="34" charset="0"/>
                <a:ea typeface="Cambria" pitchFamily="34" charset="-122"/>
                <a:cs typeface="Cambria" pitchFamily="34" charset="-120"/>
              </a:rPr>
              <a:t>Enough of it</a:t>
            </a:r>
            <a:endParaRPr lang="en-US" sz="1600" dirty="0"/>
          </a:p>
        </p:txBody>
      </p:sp>
      <p:sp>
        <p:nvSpPr>
          <p:cNvPr id="23" name="Text 21"/>
          <p:cNvSpPr/>
          <p:nvPr/>
        </p:nvSpPr>
        <p:spPr>
          <a:xfrm>
            <a:off x="1024128" y="3831336"/>
            <a:ext cx="3364992" cy="457200"/>
          </a:xfrm>
          <a:prstGeom prst="rect">
            <a:avLst/>
          </a:prstGeom>
          <a:noFill/>
          <a:ln/>
        </p:spPr>
        <p:txBody>
          <a:bodyPr wrap="square" rtlCol="0" anchor="ctr"/>
          <a:lstStyle/>
          <a:p>
            <a:pPr indent="0" marL="0">
              <a:buNone/>
            </a:pPr>
            <a:r>
              <a:rPr lang="en-US" sz="1250" dirty="0">
                <a:solidFill>
                  <a:srgbClr val="6E6676"/>
                </a:solidFill>
                <a:latin typeface="Calibri" pitchFamily="34" charset="0"/>
                <a:ea typeface="Calibri" pitchFamily="34" charset="-122"/>
                <a:cs typeface="Calibri" pitchFamily="34" charset="-120"/>
              </a:rPr>
              <a:t>The count meeting every criterion at once supports the comparison.</a:t>
            </a:r>
            <a:endParaRPr lang="en-US" sz="1250" dirty="0"/>
          </a:p>
        </p:txBody>
      </p:sp>
      <p:sp>
        <p:nvSpPr>
          <p:cNvPr id="24" name="Shape 22"/>
          <p:cNvSpPr/>
          <p:nvPr/>
        </p:nvSpPr>
        <p:spPr>
          <a:xfrm>
            <a:off x="4754880" y="3621024"/>
            <a:ext cx="329184" cy="329184"/>
          </a:xfrm>
          <a:prstGeom prst="ellipse">
            <a:avLst/>
          </a:prstGeom>
          <a:solidFill>
            <a:srgbClr val="904199"/>
          </a:solidFill>
          <a:ln/>
        </p:spPr>
      </p:sp>
      <p:sp>
        <p:nvSpPr>
          <p:cNvPr id="25" name="Text 23"/>
          <p:cNvSpPr/>
          <p:nvPr/>
        </p:nvSpPr>
        <p:spPr>
          <a:xfrm>
            <a:off x="4754880" y="3611880"/>
            <a:ext cx="329184" cy="329184"/>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6</a:t>
            </a:r>
            <a:endParaRPr lang="en-US" sz="1600" dirty="0"/>
          </a:p>
        </p:txBody>
      </p:sp>
      <p:sp>
        <p:nvSpPr>
          <p:cNvPr id="26" name="Text 24"/>
          <p:cNvSpPr/>
          <p:nvPr/>
        </p:nvSpPr>
        <p:spPr>
          <a:xfrm>
            <a:off x="5212080" y="3557016"/>
            <a:ext cx="3364992" cy="274320"/>
          </a:xfrm>
          <a:prstGeom prst="rect">
            <a:avLst/>
          </a:prstGeom>
          <a:noFill/>
          <a:ln/>
        </p:spPr>
        <p:txBody>
          <a:bodyPr wrap="square" rtlCol="0" anchor="ctr"/>
          <a:lstStyle/>
          <a:p>
            <a:pPr indent="0" marL="0">
              <a:buNone/>
            </a:pPr>
            <a:r>
              <a:rPr lang="en-US" sz="1600" b="1" dirty="0">
                <a:solidFill>
                  <a:srgbClr val="2B2230"/>
                </a:solidFill>
                <a:latin typeface="Cambria" pitchFamily="34" charset="0"/>
                <a:ea typeface="Cambria" pitchFamily="34" charset="-122"/>
                <a:cs typeface="Cambria" pitchFamily="34" charset="-120"/>
              </a:rPr>
              <a:t>Governance clears</a:t>
            </a:r>
            <a:endParaRPr lang="en-US" sz="1600" dirty="0"/>
          </a:p>
        </p:txBody>
      </p:sp>
      <p:sp>
        <p:nvSpPr>
          <p:cNvPr id="27" name="Text 25"/>
          <p:cNvSpPr/>
          <p:nvPr/>
        </p:nvSpPr>
        <p:spPr>
          <a:xfrm>
            <a:off x="5212080" y="3831336"/>
            <a:ext cx="3364992" cy="457200"/>
          </a:xfrm>
          <a:prstGeom prst="rect">
            <a:avLst/>
          </a:prstGeom>
          <a:noFill/>
          <a:ln/>
        </p:spPr>
        <p:txBody>
          <a:bodyPr wrap="square" rtlCol="0" anchor="ctr"/>
          <a:lstStyle/>
          <a:p>
            <a:pPr indent="0" marL="0">
              <a:buNone/>
            </a:pPr>
            <a:r>
              <a:rPr lang="en-US" sz="1250" dirty="0">
                <a:solidFill>
                  <a:srgbClr val="6E6676"/>
                </a:solidFill>
                <a:latin typeface="Calibri" pitchFamily="34" charset="0"/>
                <a:ea typeface="Calibri" pitchFamily="34" charset="-122"/>
                <a:cs typeface="Calibri" pitchFamily="34" charset="-120"/>
              </a:rPr>
              <a:t>You know what counts — and the full study — each require.</a:t>
            </a:r>
            <a:endParaRPr lang="en-US" sz="1250" dirty="0"/>
          </a:p>
        </p:txBody>
      </p:sp>
      <p:sp>
        <p:nvSpPr>
          <p:cNvPr id="28" name="Text 26"/>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29" name="Text 27"/>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PLAN FOR IT — DON'T DISCOVER IT LATE</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The part that will take real work</a:t>
            </a:r>
            <a:endParaRPr lang="en-US" sz="3400" dirty="0"/>
          </a:p>
        </p:txBody>
      </p:sp>
      <p:sp>
        <p:nvSpPr>
          <p:cNvPr id="4" name="Shape 2"/>
          <p:cNvSpPr/>
          <p:nvPr/>
        </p:nvSpPr>
        <p:spPr>
          <a:xfrm>
            <a:off x="566928" y="1783080"/>
            <a:ext cx="8010144" cy="2377440"/>
          </a:xfrm>
          <a:prstGeom prst="roundRect">
            <a:avLst>
              <a:gd name="adj" fmla="val 3077"/>
            </a:avLst>
          </a:prstGeom>
          <a:solidFill>
            <a:srgbClr val="F4EEF6"/>
          </a:solidFill>
          <a:ln w="12700">
            <a:solidFill>
              <a:srgbClr val="E3D8E8"/>
            </a:solidFill>
            <a:prstDash val="solid"/>
          </a:ln>
        </p:spPr>
      </p:sp>
      <p:sp>
        <p:nvSpPr>
          <p:cNvPr id="5" name="Text 3"/>
          <p:cNvSpPr/>
          <p:nvPr/>
        </p:nvSpPr>
        <p:spPr>
          <a:xfrm>
            <a:off x="932688" y="2011680"/>
            <a:ext cx="7278624" cy="457200"/>
          </a:xfrm>
          <a:prstGeom prst="rect">
            <a:avLst/>
          </a:prstGeom>
          <a:noFill/>
          <a:ln/>
        </p:spPr>
        <p:txBody>
          <a:bodyPr wrap="square" rtlCol="0" anchor="ctr"/>
          <a:lstStyle/>
          <a:p>
            <a:pPr indent="0" marL="0">
              <a:buNone/>
            </a:pPr>
            <a:r>
              <a:rPr lang="en-US" sz="1900" b="1" dirty="0">
                <a:solidFill>
                  <a:srgbClr val="2B2230"/>
                </a:solidFill>
                <a:latin typeface="Cambria" pitchFamily="34" charset="0"/>
                <a:ea typeface="Cambria" pitchFamily="34" charset="-122"/>
                <a:cs typeface="Cambria" pitchFamily="34" charset="-120"/>
              </a:rPr>
              <a:t>Identifying a pregnancy in observational data is a known, nontrivial problem.</a:t>
            </a:r>
            <a:endParaRPr lang="en-US" sz="1900" dirty="0"/>
          </a:p>
        </p:txBody>
      </p:sp>
      <p:sp>
        <p:nvSpPr>
          <p:cNvPr id="6" name="Text 4"/>
          <p:cNvSpPr/>
          <p:nvPr/>
        </p:nvSpPr>
        <p:spPr>
          <a:xfrm>
            <a:off x="932688" y="2606040"/>
            <a:ext cx="7278624" cy="1325880"/>
          </a:xfrm>
          <a:prstGeom prst="rect">
            <a:avLst/>
          </a:prstGeom>
          <a:noFill/>
          <a:ln/>
        </p:spPr>
        <p:txBody>
          <a:bodyPr wrap="square" rtlCol="0" anchor="ctr"/>
          <a:lstStyle/>
          <a:p>
            <a:pPr indent="0" marL="0">
              <a:lnSpc>
                <a:spcPct val="115000"/>
              </a:lnSpc>
              <a:buNone/>
            </a:pPr>
            <a:r>
              <a:rPr lang="en-US" sz="1500" dirty="0">
                <a:solidFill>
                  <a:srgbClr val="2B2230"/>
                </a:solidFill>
                <a:latin typeface="Calibri" pitchFamily="34" charset="0"/>
                <a:ea typeface="Calibri" pitchFamily="34" charset="-122"/>
                <a:cs typeface="Calibri" pitchFamily="34" charset="-120"/>
              </a:rPr>
              <a:t>A single obstetric code gives you no start date, no end date, no trimester.
</a:t>
            </a:r>
            <a:pPr indent="0" marL="0">
              <a:lnSpc>
                <a:spcPct val="115000"/>
              </a:lnSpc>
              <a:buNone/>
            </a:pPr>
            <a:r>
              <a:rPr lang="en-US" sz="1500" b="1" dirty="0">
                <a:solidFill>
                  <a:srgbClr val="904199"/>
                </a:solidFill>
                <a:latin typeface="Calibri" pitchFamily="34" charset="0"/>
                <a:ea typeface="Calibri" pitchFamily="34" charset="-122"/>
                <a:cs typeface="Calibri" pitchFamily="34" charset="-120"/>
              </a:rPr>
              <a:t>OHDSI publishes pregnancy episode algorithms</a:t>
            </a:r>
            <a:pPr indent="0" marL="0">
              <a:lnSpc>
                <a:spcPct val="115000"/>
              </a:lnSpc>
              <a:buNone/>
            </a:pPr>
            <a:r>
              <a:rPr lang="en-US" sz="1500" dirty="0">
                <a:solidFill>
                  <a:srgbClr val="2B2230"/>
                </a:solidFill>
                <a:latin typeface="Calibri" pitchFamily="34" charset="0"/>
                <a:ea typeface="Calibri" pitchFamily="34" charset="-122"/>
                <a:cs typeface="Calibri" pitchFamily="34" charset="-120"/>
              </a:rPr>
              <a:t> that assemble episodes from prenatal visits, gestational-age observations, and delivery codes — and estimate start and end.</a:t>
            </a:r>
            <a:endParaRPr lang="en-US" sz="1500" dirty="0"/>
          </a:p>
        </p:txBody>
      </p:sp>
      <p:sp>
        <p:nvSpPr>
          <p:cNvPr id="7" name="Text 5"/>
          <p:cNvSpPr/>
          <p:nvPr/>
        </p:nvSpPr>
        <p:spPr>
          <a:xfrm>
            <a:off x="566928" y="4343400"/>
            <a:ext cx="8010144" cy="365760"/>
          </a:xfrm>
          <a:prstGeom prst="rect">
            <a:avLst/>
          </a:prstGeom>
          <a:noFill/>
          <a:ln/>
        </p:spPr>
        <p:txBody>
          <a:bodyPr wrap="square" rtlCol="0" anchor="ctr"/>
          <a:lstStyle/>
          <a:p>
            <a:pPr indent="0" marL="0">
              <a:buNone/>
            </a:pPr>
            <a:r>
              <a:rPr lang="en-US" sz="1500" i="1" dirty="0">
                <a:solidFill>
                  <a:srgbClr val="904199"/>
                </a:solidFill>
                <a:latin typeface="Cambria" pitchFamily="34" charset="0"/>
                <a:ea typeface="Cambria" pitchFamily="34" charset="-122"/>
                <a:cs typeface="Cambria" pitchFamily="34" charset="-120"/>
              </a:rPr>
              <a:t>Not a reason to abandon the question — a reason to plan for it on day one.</a:t>
            </a:r>
            <a:endParaRPr lang="en-US" sz="1500" dirty="0"/>
          </a:p>
        </p:txBody>
      </p:sp>
      <p:sp>
        <p:nvSpPr>
          <p:cNvPr id="8" name="Text 6"/>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9" name="Text 7"/>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66928" y="384048"/>
            <a:ext cx="8010144" cy="274320"/>
          </a:xfrm>
          <a:prstGeom prst="rect">
            <a:avLst/>
          </a:prstGeom>
          <a:noFill/>
          <a:ln/>
        </p:spPr>
        <p:txBody>
          <a:bodyPr wrap="square" rtlCol="0" anchor="ctr"/>
          <a:lstStyle/>
          <a:p>
            <a:pPr algn="l" indent="0" marL="0">
              <a:buNone/>
            </a:pPr>
            <a:r>
              <a:rPr lang="en-US" sz="1100" b="1" spc="200" kern="0" dirty="0">
                <a:solidFill>
                  <a:srgbClr val="904199"/>
                </a:solidFill>
                <a:latin typeface="Calibri" pitchFamily="34" charset="0"/>
                <a:ea typeface="Calibri" pitchFamily="34" charset="-122"/>
                <a:cs typeface="Calibri" pitchFamily="34" charset="-120"/>
              </a:rPr>
              <a:t>SEGMENT 2 · FIND YOUR DATA STEWARD</a:t>
            </a:r>
            <a:endParaRPr lang="en-US" sz="1100" dirty="0"/>
          </a:p>
        </p:txBody>
      </p:sp>
      <p:sp>
        <p:nvSpPr>
          <p:cNvPr id="3" name="Text 1"/>
          <p:cNvSpPr/>
          <p:nvPr/>
        </p:nvSpPr>
        <p:spPr>
          <a:xfrm>
            <a:off x="566928" y="658368"/>
            <a:ext cx="8010144" cy="822960"/>
          </a:xfrm>
          <a:prstGeom prst="rect">
            <a:avLst/>
          </a:prstGeom>
          <a:noFill/>
          <a:ln/>
        </p:spPr>
        <p:txBody>
          <a:bodyPr wrap="square" rtlCol="0" anchor="ctr"/>
          <a:lstStyle/>
          <a:p>
            <a:pPr algn="l" indent="0" marL="0">
              <a:lnSpc>
                <a:spcPct val="98000"/>
              </a:lnSpc>
              <a:buNone/>
            </a:pPr>
            <a:r>
              <a:rPr lang="en-US" sz="3400" b="1" dirty="0">
                <a:solidFill>
                  <a:srgbClr val="2B2230"/>
                </a:solidFill>
                <a:latin typeface="Cambria" pitchFamily="34" charset="0"/>
                <a:ea typeface="Cambria" pitchFamily="34" charset="-122"/>
                <a:cs typeface="Cambria" pitchFamily="34" charset="-120"/>
              </a:rPr>
              <a:t>Who runs your OMOP instance</a:t>
            </a:r>
            <a:endParaRPr lang="en-US" sz="3400" dirty="0"/>
          </a:p>
        </p:txBody>
      </p:sp>
      <p:sp>
        <p:nvSpPr>
          <p:cNvPr id="4" name="Text 2"/>
          <p:cNvSpPr/>
          <p:nvPr/>
        </p:nvSpPr>
        <p:spPr>
          <a:xfrm>
            <a:off x="566928" y="1737360"/>
            <a:ext cx="4165275" cy="274320"/>
          </a:xfrm>
          <a:prstGeom prst="rect">
            <a:avLst/>
          </a:prstGeom>
          <a:noFill/>
          <a:ln/>
        </p:spPr>
        <p:txBody>
          <a:bodyPr wrap="square" rtlCol="0" anchor="ctr"/>
          <a:lstStyle/>
          <a:p>
            <a:pPr indent="0" marL="0">
              <a:buNone/>
            </a:pPr>
            <a:r>
              <a:rPr lang="en-US" sz="1200" b="1" spc="100" kern="0" dirty="0">
                <a:solidFill>
                  <a:srgbClr val="904199"/>
                </a:solidFill>
                <a:latin typeface="Calibri" pitchFamily="34" charset="0"/>
                <a:ea typeface="Calibri" pitchFamily="34" charset="-122"/>
                <a:cs typeface="Calibri" pitchFamily="34" charset="-120"/>
              </a:rPr>
              <a:t>Try these, in order</a:t>
            </a:r>
            <a:endParaRPr lang="en-US" sz="1200" dirty="0"/>
          </a:p>
        </p:txBody>
      </p:sp>
      <p:sp>
        <p:nvSpPr>
          <p:cNvPr id="5" name="Shape 3"/>
          <p:cNvSpPr/>
          <p:nvPr/>
        </p:nvSpPr>
        <p:spPr>
          <a:xfrm>
            <a:off x="585216" y="2130552"/>
            <a:ext cx="91440" cy="91440"/>
          </a:xfrm>
          <a:prstGeom prst="ellipse">
            <a:avLst/>
          </a:prstGeom>
          <a:solidFill>
            <a:srgbClr val="B872C0"/>
          </a:solidFill>
          <a:ln/>
        </p:spPr>
      </p:sp>
      <p:sp>
        <p:nvSpPr>
          <p:cNvPr id="6" name="Text 4"/>
          <p:cNvSpPr/>
          <p:nvPr/>
        </p:nvSpPr>
        <p:spPr>
          <a:xfrm>
            <a:off x="822960" y="2039112"/>
            <a:ext cx="3909243" cy="292608"/>
          </a:xfrm>
          <a:prstGeom prst="rect">
            <a:avLst/>
          </a:prstGeom>
          <a:noFill/>
          <a:ln/>
        </p:spPr>
        <p:txBody>
          <a:bodyPr wrap="square" rtlCol="0" anchor="ctr"/>
          <a:lstStyle/>
          <a:p>
            <a:pPr indent="0" marL="0">
              <a:buNone/>
            </a:pPr>
            <a:r>
              <a:rPr lang="en-US" sz="1400" dirty="0">
                <a:solidFill>
                  <a:srgbClr val="2B2230"/>
                </a:solidFill>
                <a:latin typeface="Calibri" pitchFamily="34" charset="0"/>
                <a:ea typeface="Calibri" pitchFamily="34" charset="-122"/>
                <a:cs typeface="Calibri" pitchFamily="34" charset="-120"/>
              </a:rPr>
              <a:t>CTSA / CTSI informatics core</a:t>
            </a:r>
            <a:endParaRPr lang="en-US" sz="1400" dirty="0"/>
          </a:p>
        </p:txBody>
      </p:sp>
      <p:sp>
        <p:nvSpPr>
          <p:cNvPr id="7" name="Shape 5"/>
          <p:cNvSpPr/>
          <p:nvPr/>
        </p:nvSpPr>
        <p:spPr>
          <a:xfrm>
            <a:off x="585216" y="2587752"/>
            <a:ext cx="91440" cy="91440"/>
          </a:xfrm>
          <a:prstGeom prst="ellipse">
            <a:avLst/>
          </a:prstGeom>
          <a:solidFill>
            <a:srgbClr val="B872C0"/>
          </a:solidFill>
          <a:ln/>
        </p:spPr>
      </p:sp>
      <p:sp>
        <p:nvSpPr>
          <p:cNvPr id="8" name="Text 6"/>
          <p:cNvSpPr/>
          <p:nvPr/>
        </p:nvSpPr>
        <p:spPr>
          <a:xfrm>
            <a:off x="822960" y="2496312"/>
            <a:ext cx="3909243" cy="292608"/>
          </a:xfrm>
          <a:prstGeom prst="rect">
            <a:avLst/>
          </a:prstGeom>
          <a:noFill/>
          <a:ln/>
        </p:spPr>
        <p:txBody>
          <a:bodyPr wrap="square" rtlCol="0" anchor="ctr"/>
          <a:lstStyle/>
          <a:p>
            <a:pPr indent="0" marL="0">
              <a:buNone/>
            </a:pPr>
            <a:r>
              <a:rPr lang="en-US" sz="1400" dirty="0">
                <a:solidFill>
                  <a:srgbClr val="2B2230"/>
                </a:solidFill>
                <a:latin typeface="Calibri" pitchFamily="34" charset="0"/>
                <a:ea typeface="Calibri" pitchFamily="34" charset="-122"/>
                <a:cs typeface="Calibri" pitchFamily="34" charset="-120"/>
              </a:rPr>
              <a:t>Enterprise data warehouse / research analytics</a:t>
            </a:r>
            <a:endParaRPr lang="en-US" sz="1400" dirty="0"/>
          </a:p>
        </p:txBody>
      </p:sp>
      <p:sp>
        <p:nvSpPr>
          <p:cNvPr id="9" name="Shape 7"/>
          <p:cNvSpPr/>
          <p:nvPr/>
        </p:nvSpPr>
        <p:spPr>
          <a:xfrm>
            <a:off x="585216" y="3044952"/>
            <a:ext cx="91440" cy="91440"/>
          </a:xfrm>
          <a:prstGeom prst="ellipse">
            <a:avLst/>
          </a:prstGeom>
          <a:solidFill>
            <a:srgbClr val="B872C0"/>
          </a:solidFill>
          <a:ln/>
        </p:spPr>
      </p:sp>
      <p:sp>
        <p:nvSpPr>
          <p:cNvPr id="10" name="Text 8"/>
          <p:cNvSpPr/>
          <p:nvPr/>
        </p:nvSpPr>
        <p:spPr>
          <a:xfrm>
            <a:off x="822960" y="2953512"/>
            <a:ext cx="3909243" cy="292608"/>
          </a:xfrm>
          <a:prstGeom prst="rect">
            <a:avLst/>
          </a:prstGeom>
          <a:noFill/>
          <a:ln/>
        </p:spPr>
        <p:txBody>
          <a:bodyPr wrap="square" rtlCol="0" anchor="ctr"/>
          <a:lstStyle/>
          <a:p>
            <a:pPr indent="0" marL="0">
              <a:buNone/>
            </a:pPr>
            <a:r>
              <a:rPr lang="en-US" sz="1400" dirty="0">
                <a:solidFill>
                  <a:srgbClr val="2B2230"/>
                </a:solidFill>
                <a:latin typeface="Calibri" pitchFamily="34" charset="0"/>
                <a:ea typeface="Calibri" pitchFamily="34" charset="-122"/>
                <a:cs typeface="Calibri" pitchFamily="34" charset="-120"/>
              </a:rPr>
              <a:t>Biomedical informatics department</a:t>
            </a:r>
            <a:endParaRPr lang="en-US" sz="1400" dirty="0"/>
          </a:p>
        </p:txBody>
      </p:sp>
      <p:sp>
        <p:nvSpPr>
          <p:cNvPr id="11" name="Shape 9"/>
          <p:cNvSpPr/>
          <p:nvPr/>
        </p:nvSpPr>
        <p:spPr>
          <a:xfrm>
            <a:off x="585216" y="3502152"/>
            <a:ext cx="91440" cy="91440"/>
          </a:xfrm>
          <a:prstGeom prst="ellipse">
            <a:avLst/>
          </a:prstGeom>
          <a:solidFill>
            <a:srgbClr val="B872C0"/>
          </a:solidFill>
          <a:ln/>
        </p:spPr>
      </p:sp>
      <p:sp>
        <p:nvSpPr>
          <p:cNvPr id="12" name="Text 10"/>
          <p:cNvSpPr/>
          <p:nvPr/>
        </p:nvSpPr>
        <p:spPr>
          <a:xfrm>
            <a:off x="822960" y="3410712"/>
            <a:ext cx="3909243" cy="292608"/>
          </a:xfrm>
          <a:prstGeom prst="rect">
            <a:avLst/>
          </a:prstGeom>
          <a:noFill/>
          <a:ln/>
        </p:spPr>
        <p:txBody>
          <a:bodyPr wrap="square" rtlCol="0" anchor="ctr"/>
          <a:lstStyle/>
          <a:p>
            <a:pPr indent="0" marL="0">
              <a:buNone/>
            </a:pPr>
            <a:r>
              <a:rPr lang="en-US" sz="1400" dirty="0">
                <a:solidFill>
                  <a:srgbClr val="2B2230"/>
                </a:solidFill>
                <a:latin typeface="Calibri" pitchFamily="34" charset="0"/>
                <a:ea typeface="Calibri" pitchFamily="34" charset="-122"/>
                <a:cs typeface="Calibri" pitchFamily="34" charset="-120"/>
              </a:rPr>
              <a:t>Honest broker / research data request service</a:t>
            </a:r>
            <a:endParaRPr lang="en-US" sz="1400" dirty="0"/>
          </a:p>
        </p:txBody>
      </p:sp>
      <p:sp>
        <p:nvSpPr>
          <p:cNvPr id="13" name="Shape 11"/>
          <p:cNvSpPr/>
          <p:nvPr/>
        </p:nvSpPr>
        <p:spPr>
          <a:xfrm>
            <a:off x="585216" y="3959352"/>
            <a:ext cx="91440" cy="91440"/>
          </a:xfrm>
          <a:prstGeom prst="ellipse">
            <a:avLst/>
          </a:prstGeom>
          <a:solidFill>
            <a:srgbClr val="B872C0"/>
          </a:solidFill>
          <a:ln/>
        </p:spPr>
      </p:sp>
      <p:sp>
        <p:nvSpPr>
          <p:cNvPr id="14" name="Text 12"/>
          <p:cNvSpPr/>
          <p:nvPr/>
        </p:nvSpPr>
        <p:spPr>
          <a:xfrm>
            <a:off x="822960" y="3867912"/>
            <a:ext cx="3909243" cy="292608"/>
          </a:xfrm>
          <a:prstGeom prst="rect">
            <a:avLst/>
          </a:prstGeom>
          <a:noFill/>
          <a:ln/>
        </p:spPr>
        <p:txBody>
          <a:bodyPr wrap="square" rtlCol="0" anchor="ctr"/>
          <a:lstStyle/>
          <a:p>
            <a:pPr indent="0" marL="0">
              <a:buNone/>
            </a:pPr>
            <a:r>
              <a:rPr lang="en-US" sz="1400" dirty="0">
                <a:solidFill>
                  <a:srgbClr val="2B2230"/>
                </a:solidFill>
                <a:latin typeface="Calibri" pitchFamily="34" charset="0"/>
                <a:ea typeface="Calibri" pitchFamily="34" charset="-122"/>
                <a:cs typeface="Calibri" pitchFamily="34" charset="-120"/>
              </a:rPr>
              <a:t>Health sciences library data services</a:t>
            </a:r>
            <a:endParaRPr lang="en-US" sz="1400" dirty="0"/>
          </a:p>
        </p:txBody>
      </p:sp>
      <p:sp>
        <p:nvSpPr>
          <p:cNvPr id="15" name="Shape 13"/>
          <p:cNvSpPr/>
          <p:nvPr/>
        </p:nvSpPr>
        <p:spPr>
          <a:xfrm>
            <a:off x="5052609" y="1691640"/>
            <a:ext cx="3524463" cy="2743200"/>
          </a:xfrm>
          <a:prstGeom prst="roundRect">
            <a:avLst>
              <a:gd name="adj" fmla="val 2667"/>
            </a:avLst>
          </a:prstGeom>
          <a:solidFill>
            <a:srgbClr val="3D1F44"/>
          </a:solidFill>
          <a:ln/>
        </p:spPr>
      </p:sp>
      <p:sp>
        <p:nvSpPr>
          <p:cNvPr id="16" name="Text 14"/>
          <p:cNvSpPr/>
          <p:nvPr/>
        </p:nvSpPr>
        <p:spPr>
          <a:xfrm>
            <a:off x="5308641" y="1920240"/>
            <a:ext cx="3012399" cy="274320"/>
          </a:xfrm>
          <a:prstGeom prst="rect">
            <a:avLst/>
          </a:prstGeom>
          <a:noFill/>
          <a:ln/>
        </p:spPr>
        <p:txBody>
          <a:bodyPr wrap="square" rtlCol="0" anchor="ctr"/>
          <a:lstStyle/>
          <a:p>
            <a:pPr indent="0" marL="0">
              <a:buNone/>
            </a:pPr>
            <a:r>
              <a:rPr lang="en-US" sz="1200" b="1" spc="100" kern="0" dirty="0">
                <a:solidFill>
                  <a:srgbClr val="B872C0"/>
                </a:solidFill>
                <a:latin typeface="Calibri" pitchFamily="34" charset="0"/>
                <a:ea typeface="Calibri" pitchFamily="34" charset="-122"/>
                <a:cs typeface="Calibri" pitchFamily="34" charset="-120"/>
              </a:rPr>
              <a:t>ASK FOR OMOP BY NAME</a:t>
            </a:r>
            <a:endParaRPr lang="en-US" sz="1200" dirty="0"/>
          </a:p>
        </p:txBody>
      </p:sp>
      <p:sp>
        <p:nvSpPr>
          <p:cNvPr id="17" name="Text 15"/>
          <p:cNvSpPr/>
          <p:nvPr/>
        </p:nvSpPr>
        <p:spPr>
          <a:xfrm>
            <a:off x="5308641" y="2240280"/>
            <a:ext cx="3012399" cy="731520"/>
          </a:xfrm>
          <a:prstGeom prst="rect">
            <a:avLst/>
          </a:prstGeom>
          <a:noFill/>
          <a:ln/>
        </p:spPr>
        <p:txBody>
          <a:bodyPr wrap="square" rtlCol="0" anchor="ctr"/>
          <a:lstStyle/>
          <a:p>
            <a:pPr indent="0" marL="0">
              <a:buNone/>
            </a:pPr>
            <a:r>
              <a:rPr lang="en-US" sz="1350" dirty="0">
                <a:solidFill>
                  <a:srgbClr val="E9DCEE"/>
                </a:solidFill>
                <a:latin typeface="Calibri" pitchFamily="34" charset="0"/>
                <a:ea typeface="Calibri" pitchFamily="34" charset="-122"/>
                <a:cs typeface="Calibri" pitchFamily="34" charset="-120"/>
              </a:rPr>
              <a:t>“The research database” might get you a lookalike with different tools and governance:</a:t>
            </a:r>
            <a:endParaRPr lang="en-US" sz="1350" dirty="0"/>
          </a:p>
        </p:txBody>
      </p:sp>
      <p:sp>
        <p:nvSpPr>
          <p:cNvPr id="18" name="Text 16"/>
          <p:cNvSpPr/>
          <p:nvPr/>
        </p:nvSpPr>
        <p:spPr>
          <a:xfrm>
            <a:off x="5308641" y="2971800"/>
            <a:ext cx="3012399" cy="457200"/>
          </a:xfrm>
          <a:prstGeom prst="rect">
            <a:avLst/>
          </a:prstGeom>
          <a:noFill/>
          <a:ln/>
        </p:spPr>
        <p:txBody>
          <a:bodyPr wrap="square" rtlCol="0" anchor="ctr"/>
          <a:lstStyle/>
          <a:p>
            <a:pPr indent="0" marL="0">
              <a:buNone/>
            </a:pPr>
            <a:r>
              <a:rPr lang="en-US" sz="1400" i="1" dirty="0">
                <a:solidFill>
                  <a:srgbClr val="FFFFFF"/>
                </a:solidFill>
                <a:latin typeface="Cambria" pitchFamily="34" charset="0"/>
                <a:ea typeface="Cambria" pitchFamily="34" charset="-122"/>
                <a:cs typeface="Cambria" pitchFamily="34" charset="-120"/>
              </a:rPr>
              <a:t>TriNetX · Epic Cosmos · All of Us · PCORnet CDM</a:t>
            </a:r>
            <a:endParaRPr lang="en-US" sz="1400" dirty="0"/>
          </a:p>
        </p:txBody>
      </p:sp>
      <p:sp>
        <p:nvSpPr>
          <p:cNvPr id="19" name="Text 17"/>
          <p:cNvSpPr/>
          <p:nvPr/>
        </p:nvSpPr>
        <p:spPr>
          <a:xfrm>
            <a:off x="5308641" y="3520440"/>
            <a:ext cx="3012399" cy="731520"/>
          </a:xfrm>
          <a:prstGeom prst="rect">
            <a:avLst/>
          </a:prstGeom>
          <a:noFill/>
          <a:ln/>
        </p:spPr>
        <p:txBody>
          <a:bodyPr wrap="square" rtlCol="0" anchor="ctr"/>
          <a:lstStyle/>
          <a:p>
            <a:pPr indent="0" marL="0">
              <a:buNone/>
            </a:pPr>
            <a:r>
              <a:rPr lang="en-US" sz="1300" dirty="0">
                <a:solidFill>
                  <a:srgbClr val="E9DCEE"/>
                </a:solidFill>
                <a:latin typeface="Calibri" pitchFamily="34" charset="0"/>
                <a:ea typeface="Calibri" pitchFamily="34" charset="-122"/>
                <a:cs typeface="Calibri" pitchFamily="34" charset="-120"/>
              </a:rPr>
              <a:t>Ask for “the OMOP CDM instance and ATLAS access.” That is what the OHDSI tools run on.</a:t>
            </a:r>
            <a:endParaRPr lang="en-US" sz="1300" dirty="0"/>
          </a:p>
        </p:txBody>
      </p:sp>
      <p:sp>
        <p:nvSpPr>
          <p:cNvPr id="20" name="Text 18"/>
          <p:cNvSpPr/>
          <p:nvPr/>
        </p:nvSpPr>
        <p:spPr>
          <a:xfrm>
            <a:off x="566928" y="4800600"/>
            <a:ext cx="4572000" cy="256032"/>
          </a:xfrm>
          <a:prstGeom prst="rect">
            <a:avLst/>
          </a:prstGeom>
          <a:noFill/>
          <a:ln/>
        </p:spPr>
        <p:txBody>
          <a:bodyPr wrap="square" rtlCol="0" anchor="ctr"/>
          <a:lstStyle/>
          <a:p>
            <a:pPr algn="l" indent="0" marL="0">
              <a:buNone/>
            </a:pPr>
            <a:r>
              <a:rPr lang="en-US" sz="900" dirty="0">
                <a:solidFill>
                  <a:srgbClr val="6E6676"/>
                </a:solidFill>
                <a:latin typeface="Calibri" pitchFamily="34" charset="0"/>
                <a:ea typeface="Calibri" pitchFamily="34" charset="-122"/>
                <a:cs typeface="Calibri" pitchFamily="34" charset="-120"/>
              </a:rPr>
              <a:t>Is My Question Feasible?</a:t>
            </a:r>
            <a:endParaRPr lang="en-US" sz="900" dirty="0"/>
          </a:p>
        </p:txBody>
      </p:sp>
      <p:sp>
        <p:nvSpPr>
          <p:cNvPr id="21" name="Text 19"/>
          <p:cNvSpPr/>
          <p:nvPr/>
        </p:nvSpPr>
        <p:spPr>
          <a:xfrm>
            <a:off x="8119872" y="4800600"/>
            <a:ext cx="457200" cy="256032"/>
          </a:xfrm>
          <a:prstGeom prst="rect">
            <a:avLst/>
          </a:prstGeom>
          <a:noFill/>
          <a:ln/>
        </p:spPr>
        <p:txBody>
          <a:bodyPr wrap="square" rtlCol="0" anchor="ctr"/>
          <a:lstStyle/>
          <a:p>
            <a:pPr algn="r" indent="0" marL="0">
              <a:buNone/>
            </a:pPr>
            <a:r>
              <a:rPr lang="en-US" sz="900" dirty="0">
                <a:solidFill>
                  <a:srgbClr val="6E6676"/>
                </a:solidFill>
                <a:latin typeface="Calibri" pitchFamily="34" charset="0"/>
                <a:ea typeface="Calibri" pitchFamily="34" charset="-122"/>
                <a:cs typeface="Calibri"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2026-07-02T18:33:11Z</dcterms:created>
  <dcterms:modified xsi:type="dcterms:W3CDTF">2026-07-02T18:33:11Z</dcterms:modified>
</cp:coreProperties>
</file>