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alstdi-logo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9901" name="ALS TDI Logo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065008" y="6043049"/>
            <a:ext cx="914400" cy="70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Prediction Interpretation Guide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HADES – PatientLevelPrediction</a:t>
            </a:r>
          </a:p>
          <a:p>
            <a:r>
              <a:t>Instructor Reference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Explain Results to Clinicians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Focus on:</a:t>
            </a:r>
          </a:p>
          <a:p>
            <a:r>
              <a:t>- Relative risk ranking</a:t>
            </a:r>
          </a:p>
          <a:p>
            <a:r>
              <a:t>- Uncertainty</a:t>
            </a:r>
          </a:p>
          <a:p>
            <a:r>
              <a:t>- Validation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Misinterpretations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High AUC = clinically useful</a:t>
            </a:r>
          </a:p>
          <a:p>
            <a:r>
              <a:t>- Model replaces clinician</a:t>
            </a:r>
          </a:p>
          <a:p>
            <a:r>
              <a:t>- One model fits all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Best Practice Messaging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Models support decisions</a:t>
            </a:r>
          </a:p>
          <a:p>
            <a:r>
              <a:t>They do not replace judgment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Link to Publication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Report full diagnostics</a:t>
            </a:r>
          </a:p>
          <a:p>
            <a:r>
              <a:t>Describe validation</a:t>
            </a:r>
          </a:p>
          <a:p>
            <a:r>
              <a:t>State limitations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Teaching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"Prediction models estimate risk, not effect."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Purpose of This Guide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Provide consistent interpretation language</a:t>
            </a:r>
          </a:p>
          <a:p>
            <a:r>
              <a:t>Support live demos, labs, and assessment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a "Good" Prediction Model Looks Like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Discrimination better than chance</a:t>
            </a:r>
          </a:p>
          <a:p>
            <a:r>
              <a:t>- Reasonable calibration</a:t>
            </a:r>
          </a:p>
          <a:p>
            <a:r>
              <a:t>- Stable across validation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Discrimination (AUC)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AUC ~0.6–0.8 is common</a:t>
            </a:r>
          </a:p>
          <a:p>
            <a:r>
              <a:t>Higher is not always better</a:t>
            </a:r>
          </a:p>
          <a:p>
            <a:r>
              <a:t>Depends on use case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Calibration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Predicted risk ≈ observed risk</a:t>
            </a:r>
          </a:p>
          <a:p>
            <a:r>
              <a:t>Often more important clinically than AUC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If Performance Is Poor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Possible reasons:</a:t>
            </a:r>
          </a:p>
          <a:p>
            <a:r>
              <a:t>- Weak predictors</a:t>
            </a:r>
          </a:p>
          <a:p>
            <a:r>
              <a:t>- Rare outcome</a:t>
            </a:r>
          </a:p>
          <a:p>
            <a:r>
              <a:t>- Short prediction window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 Variability Across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Different populations</a:t>
            </a:r>
          </a:p>
          <a:p>
            <a:r>
              <a:t>Different coding practices</a:t>
            </a:r>
          </a:p>
          <a:p>
            <a:r>
              <a:t>Different data density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Clinical Interpretation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Prediction = risk, not diagnosis</a:t>
            </a:r>
          </a:p>
          <a:p>
            <a:r>
              <a:t>Use to stratify, not decide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NOT to Conclude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Causality</a:t>
            </a:r>
          </a:p>
          <a:p>
            <a:r>
              <a:t>- Treatment benefit</a:t>
            </a:r>
          </a:p>
          <a:p>
            <a:r>
              <a:t>- Clinical superiority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S TDI">
      <a:dk1>
        <a:sysClr val="windowText" lastClr="000000"/>
      </a:dk1>
      <a:lt1>
        <a:sysClr val="window" lastClr="FFFFFF"/>
      </a:lt1>
      <a:dk2>
        <a:srgbClr val="6D2F77"/>
      </a:dk2>
      <a:lt2>
        <a:srgbClr val="F2EAF4"/>
      </a:lt2>
      <a:accent1>
        <a:srgbClr val="904199"/>
      </a:accent1>
      <a:accent2>
        <a:srgbClr val="B872C0"/>
      </a:accent2>
      <a:accent3>
        <a:srgbClr val="6D2F77"/>
      </a:accent3>
      <a:accent4>
        <a:srgbClr val="4A4A4A"/>
      </a:accent4>
      <a:accent5>
        <a:srgbClr val="D9C2DE"/>
      </a:accent5>
      <a:accent6>
        <a:srgbClr val="7A3580"/>
      </a:accent6>
      <a:hlink>
        <a:srgbClr val="904199"/>
      </a:hlink>
      <a:folHlink>
        <a:srgbClr val="6D2F77"/>
      </a:folHlink>
    </a:clrScheme>
    <a:fontScheme name="Office">
      <a:majorFont>
        <a:latin typeface="EB Garamond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