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20240"/>
            <a:ext cx="10363200" cy="128016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291840"/>
            <a:ext cx="10363200" cy="18288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l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Advanced Module: HADES Prediction &amp; Publication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t>Day 6, Part 2 – Advanced Topics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Advanced 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Validation</a:t>
            </a:r>
          </a:p>
          <a:p>
            <a:pPr/>
            <a:r>
              <a:rPr sz="2400"/>
              <a:t>Diagnostics</a:t>
            </a:r>
          </a:p>
          <a:p>
            <a:pPr/>
            <a:r>
              <a:rPr sz="2400"/>
              <a:t>Study packages</a:t>
            </a:r>
          </a:p>
          <a:p>
            <a:pPr/>
            <a:r>
              <a:rPr sz="2400"/>
              <a:t>Publication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Go Beyond One Model?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Overfitting</a:t>
            </a:r>
          </a:p>
          <a:p>
            <a:pPr/>
            <a:r>
              <a:rPr sz="2400"/>
              <a:t>Transportability</a:t>
            </a:r>
          </a:p>
          <a:p>
            <a:pPr/>
            <a:r>
              <a:rPr sz="2400"/>
              <a:t>Credibility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Internal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Train/test</a:t>
            </a:r>
          </a:p>
          <a:p>
            <a:pPr/>
            <a:r>
              <a:rPr sz="2400"/>
              <a:t>Cross-validation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External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Apply to new OMOP database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Discrimination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AUC</a:t>
            </a:r>
          </a:p>
          <a:p>
            <a:pPr/>
            <a:r>
              <a:rPr sz="2400"/>
              <a:t>ROC curves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Calibration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Predicted vs observed risk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 Transparency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Coefficients</a:t>
            </a:r>
          </a:p>
          <a:p>
            <a:pPr/>
            <a:r>
              <a:rPr sz="2400"/>
              <a:t>Feature importance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Study Packages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Standardized structure</a:t>
            </a:r>
          </a:p>
          <a:p>
            <a:pPr/>
            <a:r>
              <a:rPr sz="2400"/>
              <a:t>Reproducibility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Journals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Transparency</a:t>
            </a:r>
          </a:p>
          <a:p>
            <a:pPr/>
            <a:r>
              <a:rPr sz="2400"/>
              <a:t>Validation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Prediction vs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Different goals</a:t>
            </a:r>
          </a:p>
          <a:p>
            <a:pPr/>
            <a:r>
              <a:rPr sz="2400"/>
              <a:t>Different assumptions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Common Pitfalls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Overclaiming</a:t>
            </a:r>
          </a:p>
          <a:p>
            <a:pPr/>
            <a:r>
              <a:rPr sz="2400"/>
              <a:t>Ignoring calibration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Pre-specify</a:t>
            </a:r>
          </a:p>
          <a:p>
            <a:pPr/>
            <a:r>
              <a:rPr sz="2400"/>
              <a:t>Validate</a:t>
            </a:r>
          </a:p>
          <a:p>
            <a:pPr/>
            <a:r>
              <a:rPr sz="2400"/>
              <a:t>Report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Optional Advanced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Run external validation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Takeaways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t>Validated models matter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404040"/>
      </a:accent1>
      <a:accent2>
        <a:srgbClr val="7F7F7F"/>
      </a:accent2>
      <a:accent3>
        <a:srgbClr val="A6A6A6"/>
      </a:accent3>
      <a:accent4>
        <a:srgbClr val="595959"/>
      </a:accent4>
      <a:accent5>
        <a:srgbClr val="BFBFBF"/>
      </a:accent5>
      <a:accent6>
        <a:srgbClr val="262626"/>
      </a:accent6>
      <a:hlink>
        <a:srgbClr val="000000"/>
      </a:hlink>
      <a:folHlink>
        <a:srgbClr val="40404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