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5"/>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1920240"/>
            <a:ext cx="10363200" cy="1280160"/>
          </a:xfrm>
        </p:spPr>
        <p:txBody>
          <a:bodyPr anchor="b"/>
          <a:lstStyle>
            <a:lvl1pPr algn="l">
              <a:defRPr sz="4000" b="1"/>
            </a:lvl1pPr>
          </a:lstStyle>
          <a:p>
            <a:r>
              <a:rPr lang="en-US" smtClean="0"/>
              <a:t>Click to edit Master title style</a:t>
            </a:r>
            <a:endParaRPr lang="en-US"/>
          </a:p>
        </p:txBody>
      </p:sp>
      <p:sp>
        <p:nvSpPr>
          <p:cNvPr id="3" name="Text Placeholder 2"/>
          <p:cNvSpPr>
            <a:spLocks noGrp="1"/>
          </p:cNvSpPr>
          <p:nvPr>
            <p:ph type="body" idx="1"/>
          </p:nvPr>
        </p:nvSpPr>
        <p:spPr>
          <a:xfrm>
            <a:off x="963084" y="3291840"/>
            <a:ext cx="10363200" cy="1828800"/>
          </a:xfrm>
        </p:spPr>
        <p:txBody>
          <a:bodyPr anchor="t"/>
          <a:lstStyle>
            <a:lvl1pPr marL="0" indent="0" algn="l">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lgn="l"/>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0"/>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3200" kern="1200" b="1">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t>Recording Script: Treatment Pathway Analysis (ALS Medications)</a:t>
            </a:r>
          </a:p>
        </p:txBody>
      </p:sp>
      <p:sp>
        <p:nvSpPr>
          <p:cNvPr id="3" name="Subtitle 2"/>
          <p:cNvSpPr>
            <a:spLocks noGrp="1"/>
          </p:cNvSpPr>
          <p:nvPr>
            <p:ph type="subTitle" idx="1"/>
          </p:nvPr>
        </p:nvSpPr>
        <p:spPr/>
        <p:txBody>
          <a:bodyPr/>
          <a:lstStyle/>
          <a:p>
            <a:pPr marL="0" indent="0">
              <a:buNone/>
            </a:pPr>
            <a:r>
              <a:t>Narration-Optimized Script</a:t>
            </a:r>
          </a:p>
          <a:p>
            <a:pPr marL="0" indent="0">
              <a:buNone/>
            </a:pPr>
            <a:r>
              <a:t>OHDSI / OMOP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Opening (0–2 min)</a:t>
            </a:r>
          </a:p>
        </p:txBody>
      </p:sp>
      <p:sp>
        <p:nvSpPr>
          <p:cNvPr id="3" name="Content Placeholder 2"/>
          <p:cNvSpPr>
            <a:spLocks noGrp="1"/>
          </p:cNvSpPr>
          <p:nvPr>
            <p:ph idx="1"/>
          </p:nvPr>
        </p:nvSpPr>
        <p:spPr/>
        <p:txBody>
          <a:bodyPr/>
          <a:lstStyle/>
          <a:p>
            <a:pPr/>
            <a:r>
              <a:rPr sz="2400"/>
              <a:t>Welcome. In this session, we will explore Treatment Pathway Analysis using the OHDSI ATLAS tool. This is an introductory walkthrough built on ALS medications, designed to show how patients move through sequences of treatments over time.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Context Setting (2–5 min)</a:t>
            </a:r>
          </a:p>
        </p:txBody>
      </p:sp>
      <p:sp>
        <p:nvSpPr>
          <p:cNvPr id="3" name="Content Placeholder 2"/>
          <p:cNvSpPr>
            <a:spLocks noGrp="1"/>
          </p:cNvSpPr>
          <p:nvPr>
            <p:ph idx="1"/>
          </p:nvPr>
        </p:nvSpPr>
        <p:spPr/>
        <p:txBody>
          <a:bodyPr/>
          <a:lstStyle/>
          <a:p>
            <a:pPr/>
            <a:r>
              <a:rPr sz="2400"/>
              <a:t>Treatment pathways are descriptive analyses. They help us understand real-world care patterns, not determine effectiveness or causality. Keep this framing in mind throughout the session.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OMOP Foundations (5–10 min)</a:t>
            </a:r>
          </a:p>
        </p:txBody>
      </p:sp>
      <p:sp>
        <p:nvSpPr>
          <p:cNvPr id="3" name="Content Placeholder 2"/>
          <p:cNvSpPr>
            <a:spLocks noGrp="1"/>
          </p:cNvSpPr>
          <p:nvPr>
            <p:ph idx="1"/>
          </p:nvPr>
        </p:nvSpPr>
        <p:spPr/>
        <p:txBody>
          <a:bodyPr/>
          <a:lstStyle/>
          <a:p>
            <a:pPr/>
            <a:r>
              <a:rPr sz="2400"/>
              <a:t>All pathway analyses rely on the OMOP Common Data Model. Drug exposures drive treatment sequences, while cohorts define who we are studying and when observation begins.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Why ALS Medications? (10–13 min)</a:t>
            </a:r>
          </a:p>
        </p:txBody>
      </p:sp>
      <p:sp>
        <p:nvSpPr>
          <p:cNvPr id="3" name="Content Placeholder 2"/>
          <p:cNvSpPr>
            <a:spLocks noGrp="1"/>
          </p:cNvSpPr>
          <p:nvPr>
            <p:ph idx="1"/>
          </p:nvPr>
        </p:nvSpPr>
        <p:spPr/>
        <p:txBody>
          <a:bodyPr/>
          <a:lstStyle/>
          <a:p>
            <a:pPr/>
            <a:r>
              <a:rPr sz="2400"/>
              <a:t>ALS has few medications, so the pathways are short and easy to read, which keeps the attention on how the sequence is built and on how each medication is captured in the data.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Introducing ATLAS (13–15 min)</a:t>
            </a:r>
          </a:p>
        </p:txBody>
      </p:sp>
      <p:sp>
        <p:nvSpPr>
          <p:cNvPr id="3" name="Content Placeholder 2"/>
          <p:cNvSpPr>
            <a:spLocks noGrp="1"/>
          </p:cNvSpPr>
          <p:nvPr>
            <p:ph idx="1"/>
          </p:nvPr>
        </p:nvSpPr>
        <p:spPr/>
        <p:txBody>
          <a:bodyPr/>
          <a:lstStyle/>
          <a:p>
            <a:pPr/>
            <a:r>
              <a:rPr sz="2400"/>
              <a:t>ATLAS provides a visual interface for defining cohorts, running analyses, and exploring treatment pathways. We will now walk through a complete example.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Selecting the Cohort (15–18 min)</a:t>
            </a:r>
          </a:p>
        </p:txBody>
      </p:sp>
      <p:sp>
        <p:nvSpPr>
          <p:cNvPr id="3" name="Content Placeholder 2"/>
          <p:cNvSpPr>
            <a:spLocks noGrp="1"/>
          </p:cNvSpPr>
          <p:nvPr>
            <p:ph idx="1"/>
          </p:nvPr>
        </p:nvSpPr>
        <p:spPr/>
        <p:txBody>
          <a:bodyPr/>
          <a:lstStyle/>
          <a:p>
            <a:pPr/>
            <a:r>
              <a:rPr sz="2400"/>
              <a:t>Here, we select a cohort of people with a motor neuron disease diagnosis. Cohort design choices strongly influence pathway results.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Adding the Event Cohorts (18–22 min)</a:t>
            </a:r>
          </a:p>
        </p:txBody>
      </p:sp>
      <p:sp>
        <p:nvSpPr>
          <p:cNvPr id="3" name="Content Placeholder 2"/>
          <p:cNvSpPr>
            <a:spLocks noGrp="1"/>
          </p:cNvSpPr>
          <p:nvPr>
            <p:ph idx="1"/>
          </p:nvPr>
        </p:nvSpPr>
        <p:spPr/>
        <p:txBody>
          <a:bodyPr/>
          <a:lstStyle/>
          <a:p>
            <a:pPr/>
            <a:r>
              <a:rPr sz="2400"/>
              <a:t>Each treatment we want to follow is its own event cohort, for example riluzole and edaravone. Building them from ingredient concept sets keeps the steps comparable across databases.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Configuring Pathway Settings (22–26 min)</a:t>
            </a:r>
          </a:p>
        </p:txBody>
      </p:sp>
      <p:sp>
        <p:nvSpPr>
          <p:cNvPr id="3" name="Content Placeholder 2"/>
          <p:cNvSpPr>
            <a:spLocks noGrp="1"/>
          </p:cNvSpPr>
          <p:nvPr>
            <p:ph idx="1"/>
          </p:nvPr>
        </p:nvSpPr>
        <p:spPr/>
        <p:txBody>
          <a:bodyPr/>
          <a:lstStyle/>
          <a:p>
            <a:pPr/>
            <a:r>
              <a:rPr sz="2400"/>
              <a:t>The settings are the combination window, the minimum cell count, the maximum path length, and whether repeats are allowed. Follow-up time comes from the target cohort, and exposure gaps come from each event cohort's exit rule.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Running the Analysis (26–30 min)</a:t>
            </a:r>
          </a:p>
        </p:txBody>
      </p:sp>
      <p:sp>
        <p:nvSpPr>
          <p:cNvPr id="3" name="Content Placeholder 2"/>
          <p:cNvSpPr>
            <a:spLocks noGrp="1"/>
          </p:cNvSpPr>
          <p:nvPr>
            <p:ph idx="1"/>
          </p:nvPr>
        </p:nvSpPr>
        <p:spPr/>
        <p:txBody>
          <a:bodyPr/>
          <a:lstStyle/>
          <a:p>
            <a:pPr/>
            <a:r>
              <a:rPr sz="2400"/>
              <a:t>Once configured, we run the analysis. Runtime varies by database size. Results will differ slightly across data sources.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Interpreting the Visualization (30–38 min)</a:t>
            </a:r>
          </a:p>
        </p:txBody>
      </p:sp>
      <p:sp>
        <p:nvSpPr>
          <p:cNvPr id="3" name="Content Placeholder 2"/>
          <p:cNvSpPr>
            <a:spLocks noGrp="1"/>
          </p:cNvSpPr>
          <p:nvPr>
            <p:ph idx="1"/>
          </p:nvPr>
        </p:nvSpPr>
        <p:spPr/>
        <p:txBody>
          <a:bodyPr/>
          <a:lstStyle/>
          <a:p>
            <a:pPr/>
            <a:r>
              <a:rPr sz="2400"/>
              <a:t>In the sunburst plot, each ring is the next step and the size of an arc shows the share of the target cohort on that path. The end of a pathway is shown in grey. It means no further event cohort was observed during follow-up, which is not the same as no care.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Patterns in ALS Medications (38–43 min)</a:t>
            </a:r>
          </a:p>
        </p:txBody>
      </p:sp>
      <p:sp>
        <p:nvSpPr>
          <p:cNvPr id="3" name="Content Placeholder 2"/>
          <p:cNvSpPr>
            <a:spLocks noGrp="1"/>
          </p:cNvSpPr>
          <p:nvPr>
            <p:ph idx="1"/>
          </p:nvPr>
        </p:nvSpPr>
        <p:spPr/>
        <p:txBody>
          <a:bodyPr/>
          <a:lstStyle/>
          <a:p>
            <a:pPr/>
            <a:r>
              <a:rPr sz="2400"/>
              <a:t>Describe what your own sunburst shows: which medication is the first step, how often a second medication follows it or is combined with it, and how many paths stop after one step. No published result is assumed for this example.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Subgroup Interpretation (43–47 min)</a:t>
            </a:r>
          </a:p>
        </p:txBody>
      </p:sp>
      <p:sp>
        <p:nvSpPr>
          <p:cNvPr id="3" name="Content Placeholder 2"/>
          <p:cNvSpPr>
            <a:spLocks noGrp="1"/>
          </p:cNvSpPr>
          <p:nvPr>
            <p:ph idx="1"/>
          </p:nvPr>
        </p:nvSpPr>
        <p:spPr/>
        <p:txBody>
          <a:bodyPr/>
          <a:lstStyle/>
          <a:p>
            <a:pPr/>
            <a:r>
              <a:rPr sz="2400"/>
              <a:t>When comparing target cohorts defined by age or other characteristics, differences can reflect disease severity, follow-up length, or data capture.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Limitations Reminder (47–50 min)</a:t>
            </a:r>
          </a:p>
        </p:txBody>
      </p:sp>
      <p:sp>
        <p:nvSpPr>
          <p:cNvPr id="3" name="Content Placeholder 2"/>
          <p:cNvSpPr>
            <a:spLocks noGrp="1"/>
          </p:cNvSpPr>
          <p:nvPr>
            <p:ph idx="1"/>
          </p:nvPr>
        </p:nvSpPr>
        <p:spPr/>
        <p:txBody>
          <a:bodyPr/>
          <a:lstStyle/>
          <a:p>
            <a:pPr/>
            <a:r>
              <a:rPr sz="2400"/>
              <a:t>Treatment pathway analysis is descriptive. It does not tell us why changes occurred or whether one pathway is better than another.</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Closing (50–52 min)</a:t>
            </a:r>
          </a:p>
        </p:txBody>
      </p:sp>
      <p:sp>
        <p:nvSpPr>
          <p:cNvPr id="3" name="Content Placeholder 2"/>
          <p:cNvSpPr>
            <a:spLocks noGrp="1"/>
          </p:cNvSpPr>
          <p:nvPr>
            <p:ph idx="1"/>
          </p:nvPr>
        </p:nvSpPr>
        <p:spPr/>
        <p:txBody>
          <a:bodyPr/>
          <a:lstStyle/>
          <a:p>
            <a:pPr/>
            <a:r>
              <a:rPr sz="2400"/>
              <a:t>In summary, treatment pathways provide a powerful way to visualize real-world care patterns. When interpreted carefully, they can inform hypothesis generation and study design.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62626"/>
      </a:dk2>
      <a:lt2>
        <a:srgbClr val="F2F2F2"/>
      </a:lt2>
      <a:accent1>
        <a:srgbClr val="404040"/>
      </a:accent1>
      <a:accent2>
        <a:srgbClr val="7F7F7F"/>
      </a:accent2>
      <a:accent3>
        <a:srgbClr val="A6A6A6"/>
      </a:accent3>
      <a:accent4>
        <a:srgbClr val="595959"/>
      </a:accent4>
      <a:accent5>
        <a:srgbClr val="BFBFBF"/>
      </a:accent5>
      <a:accent6>
        <a:srgbClr val="262626"/>
      </a:accent6>
      <a:hlink>
        <a:srgbClr val="000000"/>
      </a:hlink>
      <a:folHlink>
        <a:srgbClr val="40404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