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Participant Workbook</a:t>
            </a:r>
          </a:p>
          <a:p>
            <a:r>
              <a:t>Treatment Pathway Analysis (Diabetes)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Hands-on Lab</a:t>
            </a:r>
          </a:p>
          <a:p>
            <a:r>
              <a:t>OHDSI / OMOP ATLAS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2: Insulin Escalation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Question:</a:t>
            </a:r>
          </a:p>
          <a:p>
            <a:r>
              <a:t>What proportion of patients reach insulin?</a:t>
            </a:r>
          </a:p>
          <a:p/>
          <a:p>
            <a:r>
              <a:t>Estimate based on pathway width.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3: Subgroup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Compare:</a:t>
            </a:r>
          </a:p>
          <a:p>
            <a:r>
              <a:t>- Age &lt;65 vs ≥65</a:t>
            </a:r>
          </a:p>
          <a:p/>
          <a:p>
            <a:r>
              <a:t>Question:</a:t>
            </a:r>
          </a:p>
          <a:p>
            <a:r>
              <a:t>Do escalation patterns differ?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Interpretation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Arrow width = proportion</a:t>
            </a:r>
          </a:p>
          <a:p>
            <a:r>
              <a:t>- Branching = variation</a:t>
            </a:r>
          </a:p>
          <a:p>
            <a:r>
              <a:t>- Context matters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Pitfalls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Short observation windows</a:t>
            </a:r>
          </a:p>
          <a:p>
            <a:r>
              <a:t>- Missing insulin exposure</a:t>
            </a:r>
          </a:p>
          <a:p>
            <a:r>
              <a:t>- Over-interpretation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have completed the Treatment Pathway lab.</a:t>
            </a:r>
          </a:p>
          <a:p>
            <a:r>
              <a:t>Be ready to discuss findings.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Navigate ATLAS Treatment Pathway Analysis</a:t>
            </a:r>
          </a:p>
          <a:p>
            <a:r>
              <a:t>- Run a diabetes pathway analysis</a:t>
            </a:r>
          </a:p>
          <a:p>
            <a:r>
              <a:t>- Interpret pathway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Access to ATLAS</a:t>
            </a:r>
          </a:p>
          <a:p>
            <a:r>
              <a:t>- Diabetes cohort available</a:t>
            </a:r>
          </a:p>
          <a:p>
            <a:r>
              <a:t>- Drug data mapped to OMOP CDM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Open Treatment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ATLAS → Characterizations → Treatment Pathways</a:t>
            </a:r>
          </a:p>
          <a:p/>
          <a:p>
            <a:r>
              <a:t>Confirm you can see existing analyses.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Select Target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 the provided Type 2 Diabetes cohort.</a:t>
            </a:r>
          </a:p>
          <a:p/>
          <a:p>
            <a:r>
              <a:t>Checkpoint:</a:t>
            </a:r>
          </a:p>
          <a:p>
            <a:r>
              <a:t>✔ Cohort count is non-zero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Select Treatment Ingredients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Metformin</a:t>
            </a:r>
          </a:p>
          <a:p>
            <a:r>
              <a:t>- Sulfonylureas</a:t>
            </a:r>
          </a:p>
          <a:p>
            <a:r>
              <a:t>- DPP-4 inhibitors</a:t>
            </a:r>
          </a:p>
          <a:p>
            <a:r>
              <a:t>- GLP-1 RAs</a:t>
            </a:r>
          </a:p>
          <a:p>
            <a:r>
              <a:t>- SGLT2 inhibitors</a:t>
            </a:r>
          </a:p>
          <a:p>
            <a:r>
              <a:t>- Insulin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Configure Pathway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Ingredient-level analysis</a:t>
            </a:r>
          </a:p>
          <a:p>
            <a:r>
              <a:t>- Observation window: 1 year</a:t>
            </a:r>
          </a:p>
          <a:p>
            <a:r>
              <a:t>- Allow combination therapy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Run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 Run Analysis.</a:t>
            </a:r>
          </a:p>
          <a:p/>
          <a:p>
            <a:r>
              <a:t>Checkpoint:</a:t>
            </a:r>
          </a:p>
          <a:p>
            <a:r>
              <a:t>✔ Pathway visualization appears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1: Identify Dominant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Question:</a:t>
            </a:r>
          </a:p>
          <a:p>
            <a:r>
              <a:t>What is the most common first-line therapy?</a:t>
            </a:r>
          </a:p>
          <a:p/>
          <a:p>
            <a:r>
              <a:t>Write your answer 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