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everyone. This session introduces Treatment Pathway Analysis using the OHDSI ATLAS tool. We’ll focus on a diabetes use case and balance conceptual foundations with practical interpretation.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These design parameters control how treatments are sequenced and grouped.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During the demo, focus on how patient counts flow and where pathways branch.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Interpretation requires both clinical and analytic context. Not every branch implies inappropriate care.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Subgroup analysis helps identify inequities or systematic differences in care.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Participants should now apply what they’ve learned by exploring pathways themselves.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Always contextualize results and avoid causal interpretations.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Treatment Pathway Analysis is a foundational real-world evidence tool when used carefully.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 the advanced module, we’ll extend today’s concepts to more complex analyses.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By the end of this session, you should be comfortable explaining what a treatment pathway is, how ATLAS constructs them from OMOP data, and how to interpret real-world diabetes care patterns.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Here’s how we’ll spend our time today. The largest block will be a live ATLAS walkthrough, but we’ll build up to it with the necessary context.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Type 2 diabetes is ideal for pathway analysis because treatment is sequential and acknowledgement of guideline versus real-world divergence is important.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Treatment pathway analysis is descriptive but powerful. It allows us to see what actually happens, not what guidelines recommend.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All pathway analyses depend on OMOP structure. Drug exposures drive the sequence, and ingredient-level concepts provide clarity for interpretation.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 ATLAS, Treatment Pathway Analysis is accessed under Characterizations. We always start with a well-defined cohort.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Cohort definition is critical. Small changes here can significantly alter pathway results.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We’re using ingredient-level concepts to avoid ambiguity across drug products.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OHDSI / OMOP Training</a:t>
            </a:r>
          </a:p>
          <a:p>
            <a:r>
              <a:t>Treatment Pathway Analysis (Diabetes)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Level: Introductory</a:t>
            </a:r>
          </a:p>
          <a:p>
            <a:r>
              <a:t>Duration: 90 minutes</a:t>
            </a:r>
          </a:p>
          <a:p>
            <a:r>
              <a:t>Audience: Analysts, Clinicians, Epidemiologists, Data Scientists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Pathway Design Choices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Time-at-risk</a:t>
            </a:r>
          </a:p>
          <a:p>
            <a:r>
              <a:t>- Minimum exposure duration</a:t>
            </a:r>
          </a:p>
          <a:p>
            <a:r>
              <a:t>- Combination handling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Live ATLAS Walkthrough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Select cohort → Select drugs → Run analysis → View pathways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Interpreting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Arrow width = patient proportion</a:t>
            </a:r>
          </a:p>
          <a:p>
            <a:r>
              <a:t>- Branching = variation</a:t>
            </a:r>
          </a:p>
          <a:p>
            <a:r>
              <a:t>- Loops = cycling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Subgroup Comparisons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Age</a:t>
            </a:r>
          </a:p>
          <a:p>
            <a:r>
              <a:t>- Sex</a:t>
            </a:r>
          </a:p>
          <a:p>
            <a:r>
              <a:t>- Comorbidities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Hands-On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Identify:</a:t>
            </a:r>
          </a:p>
          <a:p>
            <a:r>
              <a:t>- Most common pathway</a:t>
            </a:r>
          </a:p>
          <a:p>
            <a:r>
              <a:t>- % reaching insulin</a:t>
            </a:r>
          </a:p>
          <a:p>
            <a:r>
              <a:t>- Subgroup differences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Data quality</a:t>
            </a:r>
          </a:p>
          <a:p>
            <a:r>
              <a:t>- Exposure misclassification</a:t>
            </a:r>
          </a:p>
          <a:p>
            <a:r>
              <a:t>- Descriptive only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Pathways reveal care patterns</a:t>
            </a:r>
          </a:p>
          <a:p>
            <a:r>
              <a:t>- ATLAS simplifies sequencing</a:t>
            </a:r>
          </a:p>
          <a:p>
            <a:r>
              <a:t>- Design choices matter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Advanced module:</a:t>
            </a:r>
          </a:p>
          <a:p>
            <a:r>
              <a:t>- Persistence</a:t>
            </a:r>
          </a:p>
          <a:p>
            <a:r>
              <a:t>- Combination therapy</a:t>
            </a:r>
          </a:p>
          <a:p>
            <a:r>
              <a:t>- Sensitivity analysis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Understand treatment pathways in OMOP</a:t>
            </a:r>
          </a:p>
          <a:p>
            <a:r>
              <a:t>- Learn ATLAS pathway analysis</a:t>
            </a:r>
          </a:p>
          <a:p>
            <a:r>
              <a:t>- Interpret diabetes treatment patterns</a:t>
            </a:r>
          </a:p>
          <a:p>
            <a:r>
              <a:t>- Recognize limitations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 (90 Minutes)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OMOP &amp; OHDSI overview</a:t>
            </a:r>
          </a:p>
          <a:p>
            <a:r>
              <a:t>2. Treatment pathway concepts</a:t>
            </a:r>
          </a:p>
          <a:p>
            <a:r>
              <a:t>3. Diabetes use case</a:t>
            </a:r>
          </a:p>
          <a:p>
            <a:r>
              <a:t>4. ATLAS walkthrough</a:t>
            </a:r>
          </a:p>
          <a:p>
            <a:r>
              <a:t>5. Interpretation &amp; subgroups</a:t>
            </a:r>
          </a:p>
          <a:p>
            <a:r>
              <a:t>6. Wrap-up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Diabetes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Typical progression:</a:t>
            </a:r>
          </a:p>
          <a:p>
            <a:r>
              <a:t>- Metformin</a:t>
            </a:r>
          </a:p>
          <a:p>
            <a:r>
              <a:t>- Add-on oral agents</a:t>
            </a:r>
          </a:p>
          <a:p>
            <a:r>
              <a:t>- Injectable therapies</a:t>
            </a:r>
          </a:p>
          <a:p>
            <a:r>
              <a:t>- Insulin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Pathway Analysis?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Observe real-world practice</a:t>
            </a:r>
          </a:p>
          <a:p>
            <a:r>
              <a:t>- Compare subgroups</a:t>
            </a:r>
          </a:p>
          <a:p>
            <a:r>
              <a:t>- Identify variation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OMOP CDM Foundations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CONDITION_OCCURRENCE: Diabetes</a:t>
            </a:r>
          </a:p>
          <a:p>
            <a:r>
              <a:t>- DRUG_EXPOSURE: Treatments</a:t>
            </a:r>
          </a:p>
          <a:p>
            <a:r>
              <a:t>- Ingredient-level concepts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ATLAS: Treatment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ATLAS → Characterizations → Treatment Pathways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Defining a Diabetes Cohort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Adults with Type 2 Diabetes</a:t>
            </a:r>
          </a:p>
          <a:p>
            <a:r>
              <a:t>- Continuous observation</a:t>
            </a:r>
          </a:p>
          <a:p>
            <a:r>
              <a:t>- Index: diagnosis or treatment start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Selecting Treatment Ingredients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Metformin</a:t>
            </a:r>
          </a:p>
          <a:p>
            <a:r>
              <a:t>- Sulfonylureas</a:t>
            </a:r>
          </a:p>
          <a:p>
            <a:r>
              <a:t>- DPP-4 inhibitors</a:t>
            </a:r>
          </a:p>
          <a:p>
            <a:r>
              <a:t>- GLP-1 RAs</a:t>
            </a:r>
          </a:p>
          <a:p>
            <a:r>
              <a:t>- SGLT2 inhibitors</a:t>
            </a:r>
          </a:p>
          <a:p>
            <a:r>
              <a:t>- Insulin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