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alstdi-logo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pic>
        <p:nvPicPr>
          <p:cNvPr id="9901" name="ALS TDI Logo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8065008" y="6043049"/>
            <a:ext cx="914400" cy="7052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Diabetes Treatment Pathway Interpretation Guide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Instructor Reference</a:t>
            </a:r>
          </a:p>
          <a:p>
            <a:r>
              <a:t>OHDSI / OMOP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Loops or Repeated Drugs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May indicate:</a:t>
            </a:r>
          </a:p>
          <a:p>
            <a:r>
              <a:t>- Treatment cycling</a:t>
            </a:r>
          </a:p>
          <a:p>
            <a:r>
              <a:t>- Gaps in exposure capture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Age-Based Differences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Older patients:</a:t>
            </a:r>
          </a:p>
          <a:p>
            <a:r>
              <a:t>- Earlier escalation</a:t>
            </a:r>
          </a:p>
          <a:p>
            <a:r>
              <a:t>- More insulin use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Clinical vs Data Artifacts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Always ask:</a:t>
            </a:r>
          </a:p>
          <a:p>
            <a:r>
              <a:t>- Is this clinically plausible?</a:t>
            </a:r>
          </a:p>
          <a:p>
            <a:r>
              <a:t>- Or a data artifact?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NOT to Conclude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Effectiveness</a:t>
            </a:r>
          </a:p>
          <a:p>
            <a:r>
              <a:t>- Superiority</a:t>
            </a:r>
          </a:p>
          <a:p>
            <a:r>
              <a:t>- Causality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How to Explain Differences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Frame as:</a:t>
            </a:r>
          </a:p>
          <a:p>
            <a:r>
              <a:t>- Practice variation</a:t>
            </a:r>
          </a:p>
          <a:p>
            <a:r>
              <a:t>- Population differences</a:t>
            </a:r>
          </a:p>
          <a:p>
            <a:r>
              <a:t>- Data structure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Key Teaching Message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Pathways show what happened, not why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Purpose of This Guide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Provide canonical interpretations</a:t>
            </a:r>
          </a:p>
          <a:p>
            <a:r>
              <a:t>Support demos, recordings, and discussion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Expected First-Line Pattern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Metformin dominates first-line therapy</a:t>
            </a:r>
          </a:p>
          <a:p/>
          <a:p>
            <a:r>
              <a:t>Interpretation:</a:t>
            </a:r>
          </a:p>
          <a:p>
            <a:r>
              <a:t>- Guideline concordance</a:t>
            </a:r>
          </a:p>
          <a:p>
            <a:r>
              <a:t>- New-user design working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If Metformin Is Not Dominant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Possible explanations:</a:t>
            </a:r>
          </a:p>
          <a:p>
            <a:r>
              <a:t>- Prior exposure not excluded</a:t>
            </a:r>
          </a:p>
          <a:p>
            <a:r>
              <a:t>- Contraindications</a:t>
            </a:r>
          </a:p>
          <a:p>
            <a:r>
              <a:t>- Data capture issues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Second-Line Patterns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Common add-ons:</a:t>
            </a:r>
          </a:p>
          <a:p>
            <a:r>
              <a:t>- GLP-1 RAs</a:t>
            </a:r>
          </a:p>
          <a:p>
            <a:r>
              <a:t>- SGLT2 inhibitors</a:t>
            </a:r>
          </a:p>
          <a:p>
            <a:r>
              <a:t>- DPP-4 inhibitors</a:t>
            </a:r>
          </a:p>
          <a:p/>
          <a:p>
            <a:r>
              <a:t>Often reflect comorbidities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Combination Therapy Interpretation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Metformin + another agent usually indicates add-on, not switching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Insulin Pathways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Minority escalate to insulin</a:t>
            </a:r>
          </a:p>
          <a:p/>
          <a:p>
            <a:r>
              <a:t>Earlier insulin may indicate:</a:t>
            </a:r>
          </a:p>
          <a:p>
            <a:r>
              <a:t>- Severe disease</a:t>
            </a:r>
          </a:p>
          <a:p>
            <a:r>
              <a:t>- Long follow-up</a:t>
            </a:r>
          </a:p>
          <a:p>
            <a:r>
              <a:t>- Older population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Branching and Variation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More branching = more heterogeneity</a:t>
            </a:r>
          </a:p>
          <a:p/>
          <a:p>
            <a:r>
              <a:t>Often increases with follow-up length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Grey Segments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Grey = no further observed treatment</a:t>
            </a:r>
          </a:p>
          <a:p/>
          <a:p>
            <a:r>
              <a:t>Does NOT mean no treatment ever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S TDI">
      <a:dk1>
        <a:sysClr val="windowText" lastClr="000000"/>
      </a:dk1>
      <a:lt1>
        <a:sysClr val="window" lastClr="FFFFFF"/>
      </a:lt1>
      <a:dk2>
        <a:srgbClr val="6D2F77"/>
      </a:dk2>
      <a:lt2>
        <a:srgbClr val="F2EAF4"/>
      </a:lt2>
      <a:accent1>
        <a:srgbClr val="904199"/>
      </a:accent1>
      <a:accent2>
        <a:srgbClr val="B872C0"/>
      </a:accent2>
      <a:accent3>
        <a:srgbClr val="6D2F77"/>
      </a:accent3>
      <a:accent4>
        <a:srgbClr val="4A4A4A"/>
      </a:accent4>
      <a:accent5>
        <a:srgbClr val="D9C2DE"/>
      </a:accent5>
      <a:accent6>
        <a:srgbClr val="7A3580"/>
      </a:accent6>
      <a:hlink>
        <a:srgbClr val="904199"/>
      </a:hlink>
      <a:folHlink>
        <a:srgbClr val="6D2F77"/>
      </a:folHlink>
    </a:clrScheme>
    <a:fontScheme name="Office">
      <a:majorFont>
        <a:latin typeface="EB Garamond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