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Sources: OHDSI logo image: https://www.ohdsi.org/wp-content/uploads/2014/06/cropped-OHDSI-logo-with-text-horizontal-colored.png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Sources: Cohort Pathways overview (ATLAS documentation): https://github.com/OHDSI/atlas-wiki/blob/master/Cohort%20Pathways.md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Sources: Cohort Pathways description (sequence of transitions between Event Cohorts within Target Cohorts; events include treatments/medicines): https://docs.finngen.fi/working-in-the-sandbox/which-tools-are-available/atlas/detailed-guide/cohort-pathways ; Cohort Pathways overview (ATLAS wiki): https://github.com/OHDSI/atlas-wiki/blob/master/Cohort%20Pathways.md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Sources: ATLAS User Process Guide (descriptions of Characterization / Incidence Rates / Cohort Pathways): https://labs.icahn.mssm.edu/msdw/wp-content/uploads/sites/350/2021/09/ATLAS-User-Process-Guide-1.pdf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Sources: Treatment pathways visualization formats (sunburst/sankey) mentioned in OHDSI community materials: https://www.ohdsi.org/wp-content/uploads/2022/09/OHDSI-Community-Call-05-09-2022-TreatmentPatterns-package.pdf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Sources: Cohort Pathways documentation (ATLAS wiki): https://github.com/OHDSI/atlas-wiki/blob/master/Cohort%20Pathways.md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Sources: Screenshot used on slide (ATLAS Pathways results): https://ohdsi-korea.github.io/TheBookOfOhdsiKorea/images/Characterization/atlasPathwaysResults.png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Sources: Cohort Pathways guide (how to create a pathway analysis with target/event cohorts): https://docs.finngen.fi/working-in-the-sandbox/which-tools-are-available/atlas/detailed-guide/cohort-pathways ; The chart data are illustrative only and do not come from a real data set. An illustrative chart with example values was removed when this deck was moved to the plain format.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Sources: Cohort Pathways overview (ATLAS wiki): https://github.com/OHDSI/atlas-wiki/blob/master/Cohort%20Pathways.md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Sources: ATLAS User Process Guide (mentions Cohort Pathways and exporting/reporting utilities): https://labs.icahn.mssm.edu/msdw/wp-content/uploads/sites/350/2021/09/ATLAS-User-Process-Guide-1.pdf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Sources: Cohort Pathways step-by-step guide (targets + event cohorts; run and review): https://docs.finngen.fi/working-in-the-sandbox/which-tools-are-available/atlas/detailed-guide/cohort-pathways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Sources: OHDSI community slide deck comparing ATLAS Cohort Pathways vs TreatmentPatterns (exploratory; limited settings): https://www.ohdsi.org/wp-content/uploads/2022/09/OHDSI-Community-Call-05-09-2022-TreatmentPatterns-package.pdf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Sources: ATLAS wiki (Cohort Pathways): https://github.com/OHDSI/atlas-wiki/blob/master/Cohort%20Pathways.md ; Finngen Cohort Pathways guide: https://docs.finngen.fi/working-in-the-sandbox/which-tools-are-available/atlas/detailed-guide/cohort-pathways ; ATLAS User Process Guide (PDF): https://labs.icahn.mssm.edu/msdw/wp-content/uploads/sites/350/2021/09/ATLAS-User-Process-Guide-1.pdf ; OHDSI forums (Pathways FAQ): https://forums.ohdsi.org/t/cohort-pathways-in-atlas-faq/9511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920240"/>
            <a:ext cx="10363200" cy="1280160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291840"/>
            <a:ext cx="10363200" cy="18288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algn="l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Treatment Pathway Analysis in ATLAS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t>Visualize sequences of treatments over time • Compare pathways across populations &amp; subgroups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Session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>
          <a:xfrm>
            <a:off x="609600" y="1600200"/>
            <a:ext cx="5384800" cy="3703003"/>
          </a:xfrm>
        </p:spPr>
        <p:txBody>
          <a:bodyPr/>
          <a:lstStyle/>
          <a:p>
            <a:pPr/>
            <a:r>
              <a:rPr sz="1600"/>
              <a:t>What you should be able to do by the end</a:t>
            </a:r>
          </a:p>
          <a:p>
            <a:pPr marL="0" indent="0">
              <a:buNone/>
            </a:pPr>
            <a:r>
              <a:rPr b="1" sz="1600"/>
              <a:t>Training goals</a:t>
            </a:r>
          </a:p>
          <a:p>
            <a:pPr/>
            <a:r>
              <a:rPr sz="1600"/>
              <a:t>Examine how patients move through sequences of treatments over time</a:t>
            </a:r>
          </a:p>
          <a:p>
            <a:pPr/>
            <a:r>
              <a:rPr sz="1600"/>
              <a:t>Use ATLAS Cohort Pathways to visualize patterns of care (e.g., first-line → second-line)</a:t>
            </a:r>
          </a:p>
          <a:p>
            <a:pPr/>
            <a:r>
              <a:rPr sz="1600"/>
              <a:t>Compare pathway patterns across target cohorts</a:t>
            </a:r>
          </a:p>
          <a:p>
            <a:pPr/>
            <a:r>
              <a:rPr sz="1600"/>
              <a:t>Export/communicate pathway results for collaboration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>
          <a:xfrm>
            <a:off x="6197600" y="1600200"/>
            <a:ext cx="5384800" cy="3703003"/>
          </a:xfrm>
        </p:spPr>
        <p:txBody>
          <a:bodyPr/>
          <a:lstStyle/>
          <a:p>
            <a:pPr marL="0" indent="0">
              <a:buNone/>
            </a:pPr>
            <a:r>
              <a:rPr b="1" sz="1600"/>
              <a:t>Agenda</a:t>
            </a:r>
          </a:p>
          <a:p>
            <a:pPr marL="0" indent="0">
              <a:buNone/>
            </a:pPr>
            <a:r>
              <a:rPr sz="1600"/>
              <a:t>1) Pathways concepts &amp; terminology</a:t>
            </a:r>
          </a:p>
          <a:p>
            <a:pPr marL="0" indent="0">
              <a:buNone/>
            </a:pPr>
            <a:r>
              <a:rPr sz="1600"/>
              <a:t>2) Designer walkthrough (targets, event cohorts, settings)</a:t>
            </a:r>
          </a:p>
          <a:p>
            <a:pPr marL="0" indent="0">
              <a:buNone/>
            </a:pPr>
            <a:r>
              <a:rPr sz="1600"/>
              <a:t>3) Reading the sunburst + tables</a:t>
            </a:r>
          </a:p>
          <a:p>
            <a:pPr marL="0" indent="0">
              <a:buNone/>
            </a:pPr>
            <a:r>
              <a:rPr sz="1600"/>
              <a:t>4) Comparing across populations</a:t>
            </a:r>
          </a:p>
          <a:p>
            <a:pPr marL="0" indent="0">
              <a:buNone/>
            </a:pPr>
            <a:r>
              <a:rPr sz="1600"/>
              <a:t>5) Hands-on exercise + best practices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5348923"/>
            <a:ext cx="1096670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>
                <a:solidFill>
                  <a:srgbClr val="000000"/>
                </a:solidFill>
              </a:rPr>
              <a:t>Prerequisites (recommended)</a:t>
            </a:r>
          </a:p>
          <a:p>
            <a:r>
              <a:rPr sz="1400">
                <a:solidFill>
                  <a:srgbClr val="000000"/>
                </a:solidFill>
              </a:rPr>
              <a:t>You can create/find Cohort Definitions (target cohorts) and Concept Sets (for treatments) in ATLAS.</a:t>
            </a:r>
          </a:p>
          <a:p>
            <a:r>
              <a:rPr sz="1400">
                <a:solidFill>
                  <a:srgbClr val="000000"/>
                </a:solidFill>
              </a:rPr>
              <a:t>You have access to a configured WebAPI/CDM source to execute analyses.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is a treatment pathway?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/>
            <a:r>
              <a:rPr sz="1400"/>
              <a:t>In ATLAS: sequences of “event cohorts” observed within a target cohort</a:t>
            </a:r>
          </a:p>
          <a:p>
            <a:pPr marL="0" indent="0">
              <a:buNone/>
            </a:pPr>
            <a:r>
              <a:rPr b="1" sz="1400"/>
              <a:t>Core building blocks</a:t>
            </a:r>
          </a:p>
          <a:p>
            <a:pPr/>
            <a:r>
              <a:rPr sz="1400"/>
              <a:t>Target cohort</a:t>
            </a:r>
          </a:p>
          <a:p>
            <a:pPr lvl="1"/>
            <a:r>
              <a:rPr sz="1200"/>
              <a:t>Who are we studying? (e.g., new users of first-line therapy)</a:t>
            </a:r>
          </a:p>
          <a:p>
            <a:pPr/>
            <a:r>
              <a:rPr sz="1400"/>
              <a:t>Event cohorts</a:t>
            </a:r>
          </a:p>
          <a:p>
            <a:pPr lvl="1"/>
            <a:r>
              <a:rPr sz="1200"/>
              <a:t>What events define the pathway steps? (treatments, procedures, etc.)</a:t>
            </a:r>
          </a:p>
          <a:p>
            <a:pPr/>
            <a:r>
              <a:rPr sz="1400"/>
              <a:t>Sequence rules</a:t>
            </a:r>
          </a:p>
          <a:p>
            <a:pPr lvl="1"/>
            <a:r>
              <a:rPr sz="1200"/>
              <a:t>How steps are ordered over time (first observed, next observed, …)</a:t>
            </a:r>
          </a:p>
          <a:p>
            <a:pPr/>
            <a:r>
              <a:rPr sz="1400"/>
              <a:t>Aggregation</a:t>
            </a:r>
          </a:p>
          <a:p>
            <a:pPr lvl="1"/>
            <a:r>
              <a:rPr sz="1200"/>
              <a:t>Individual sequences are summarized into population patterns (sunburst + tables).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marL="0" indent="0">
              <a:buNone/>
            </a:pPr>
            <a:r>
              <a:rPr b="1" sz="1400"/>
              <a:t>A simplified example (1 person)</a:t>
            </a:r>
          </a:p>
          <a:p>
            <a:pPr/>
            <a:r>
              <a:rPr sz="1400"/>
              <a:t>Start (index) → Tx A → Tx B → Tx C</a:t>
            </a:r>
          </a:p>
          <a:p>
            <a:pPr/>
            <a:r>
              <a:rPr sz="1400"/>
              <a:t>ATLAS aggregates many such sequences into a population-level pattern.</a:t>
            </a:r>
          </a:p>
          <a:p>
            <a:pPr marL="0" indent="0">
              <a:buNone/>
            </a:pPr>
            <a:r>
              <a:rPr b="1" sz="1400"/>
              <a:t>Questions you can answer</a:t>
            </a:r>
          </a:p>
          <a:p>
            <a:pPr/>
            <a:r>
              <a:rPr sz="1400"/>
              <a:t>What are the most common first treatments?</a:t>
            </a:r>
          </a:p>
          <a:p>
            <a:pPr/>
            <a:r>
              <a:rPr sz="1400"/>
              <a:t>How often do patients escalate/switch/add therapies?</a:t>
            </a:r>
          </a:p>
          <a:p>
            <a:pPr/>
            <a:r>
              <a:rPr sz="1400"/>
              <a:t>Do patterns differ between cohorts (or strata)?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Pathways in the ATLAS analysis toolbox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1417320"/>
            <a:ext cx="10966704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>
                <a:solidFill>
                  <a:srgbClr val="000000"/>
                </a:solidFill>
              </a:rPr>
              <a:t>How it relates to Characterization and Incidence Rates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12648" y="1816100"/>
          <a:ext cx="10966704" cy="2228850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3655568"/>
                <a:gridCol w="3655568"/>
                <a:gridCol w="3655568"/>
              </a:tblGrid>
              <a:tr h="4000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rgbClr val="000000"/>
                          </a:solidFill>
                        </a:rPr>
                        <a:t>Characterization</a:t>
                      </a:r>
                    </a:p>
                  </a:txBody>
                  <a:tcPr marL="73152" marR="73152" marT="27432" marB="27432"/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rgbClr val="000000"/>
                          </a:solidFill>
                        </a:rPr>
                        <a:t>Incidence Rates</a:t>
                      </a:r>
                    </a:p>
                  </a:txBody>
                  <a:tcPr marL="73152" marR="73152" marT="27432" marB="27432"/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rgbClr val="000000"/>
                          </a:solidFill>
                        </a:rPr>
                        <a:t>Cohort Pathways</a:t>
                      </a:r>
                    </a:p>
                  </a:txBody>
                  <a:tcPr marL="73152" marR="73152" marT="27432" marB="27432"/>
                </a:tc>
              </a:tr>
              <a:tr h="1828800">
                <a:tc>
                  <a:txBody>
                    <a:bodyPr wrap="square"/>
                    <a:lstStyle/>
                    <a:p>
                      <a:r>
                        <a:rPr sz="1800">
                          <a:solidFill>
                            <a:srgbClr val="000000"/>
                          </a:solidFill>
                        </a:rPr>
                        <a:t>Summarize proportions/distributions of features in a target cohort.</a:t>
                      </a:r>
                    </a:p>
                    <a:p>
                      <a:r>
                        <a:rPr sz="1800">
                          <a:solidFill>
                            <a:srgbClr val="000000"/>
                          </a:solidFill>
                        </a:rPr>
                        <a:t>Useful for: baseline descriptions, covariate balance, subgroup breakdowns.</a:t>
                      </a:r>
                    </a:p>
                  </a:txBody>
                  <a:tcPr marL="73152" marR="73152" marT="27432" marB="27432"/>
                </a:tc>
                <a:tc>
                  <a:txBody>
                    <a:bodyPr wrap="square"/>
                    <a:lstStyle/>
                    <a:p>
                      <a:r>
                        <a:rPr sz="1800">
                          <a:solidFill>
                            <a:srgbClr val="000000"/>
                          </a:solidFill>
                        </a:rPr>
                        <a:t>Estimate outcome rates within a target cohort (optionally stratified).</a:t>
                      </a:r>
                    </a:p>
                    <a:p>
                      <a:r>
                        <a:rPr sz="1800">
                          <a:solidFill>
                            <a:srgbClr val="000000"/>
                          </a:solidFill>
                        </a:rPr>
                        <a:t>Useful for: outcome frequency, time-at-risk questions.</a:t>
                      </a:r>
                    </a:p>
                  </a:txBody>
                  <a:tcPr marL="73152" marR="73152" marT="27432" marB="27432"/>
                </a:tc>
                <a:tc>
                  <a:txBody>
                    <a:bodyPr wrap="square"/>
                    <a:lstStyle/>
                    <a:p>
                      <a:r>
                        <a:rPr sz="1800">
                          <a:solidFill>
                            <a:srgbClr val="000000"/>
                          </a:solidFill>
                        </a:rPr>
                        <a:t>Review the sequence of clinical events (including treatments) that occur within one or more populations.</a:t>
                      </a:r>
                    </a:p>
                    <a:p>
                      <a:r>
                        <a:rPr sz="1800">
                          <a:solidFill>
                            <a:srgbClr val="000000"/>
                          </a:solidFill>
                        </a:rPr>
                        <a:t>Useful for: treatment escalation/switch patterns.</a:t>
                      </a:r>
                    </a:p>
                  </a:txBody>
                  <a:tcPr marL="73152" marR="73152" marT="27432" marB="27432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End-to-end workflow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1417320"/>
            <a:ext cx="10966704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>
                <a:solidFill>
                  <a:srgbClr val="000000"/>
                </a:solidFill>
              </a:rPr>
              <a:t>From cohorts → pathway design → results → sharing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12648" y="1816100"/>
          <a:ext cx="10966702" cy="2228850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2846320"/>
                <a:gridCol w="2092882"/>
                <a:gridCol w="1758021"/>
                <a:gridCol w="2176597"/>
                <a:gridCol w="2092882"/>
              </a:tblGrid>
              <a:tr h="68580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rgbClr val="000000"/>
                          </a:solidFill>
                        </a:rPr>
                        <a:t>1. Define cohorts</a:t>
                      </a:r>
                    </a:p>
                  </a:txBody>
                  <a:tcPr marL="73152" marR="73152" marT="27432" marB="27432"/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rgbClr val="000000"/>
                          </a:solidFill>
                        </a:rPr>
                        <a:t>2. Create Pathway</a:t>
                      </a:r>
                    </a:p>
                  </a:txBody>
                  <a:tcPr marL="73152" marR="73152" marT="27432" marB="27432"/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rgbClr val="000000"/>
                          </a:solidFill>
                        </a:rPr>
                        <a:t>3. Execute</a:t>
                      </a:r>
                    </a:p>
                  </a:txBody>
                  <a:tcPr marL="73152" marR="73152" marT="27432" marB="27432"/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rgbClr val="000000"/>
                          </a:solidFill>
                        </a:rPr>
                        <a:t>4. Review</a:t>
                      </a:r>
                    </a:p>
                  </a:txBody>
                  <a:tcPr marL="73152" marR="73152" marT="27432" marB="27432"/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rgbClr val="000000"/>
                          </a:solidFill>
                        </a:rPr>
                        <a:t>5. Share</a:t>
                      </a:r>
                    </a:p>
                  </a:txBody>
                  <a:tcPr marL="73152" marR="73152" marT="27432" marB="27432"/>
                </a:tc>
              </a:tr>
              <a:tr h="1543050">
                <a:tc>
                  <a:txBody>
                    <a:bodyPr wrap="square"/>
                    <a:lstStyle/>
                    <a:p>
                      <a:r>
                        <a:rPr sz="1800">
                          <a:solidFill>
                            <a:srgbClr val="000000"/>
                          </a:solidFill>
                        </a:rPr>
                        <a:t>Target cohort</a:t>
                      </a:r>
                    </a:p>
                    <a:p>
                      <a:r>
                        <a:rPr sz="1800">
                          <a:solidFill>
                            <a:srgbClr val="000000"/>
                          </a:solidFill>
                        </a:rPr>
                        <a:t>(Event cohorts for treatments)</a:t>
                      </a:r>
                    </a:p>
                  </a:txBody>
                  <a:tcPr marL="73152" marR="73152" marT="27432" marB="27432"/>
                </a:tc>
                <a:tc>
                  <a:txBody>
                    <a:bodyPr wrap="square"/>
                    <a:lstStyle/>
                    <a:p>
                      <a:r>
                        <a:rPr sz="1800">
                          <a:solidFill>
                            <a:srgbClr val="000000"/>
                          </a:solidFill>
                        </a:rPr>
                        <a:t>Select targets</a:t>
                      </a:r>
                    </a:p>
                    <a:p>
                      <a:r>
                        <a:rPr sz="1800">
                          <a:solidFill>
                            <a:srgbClr val="000000"/>
                          </a:solidFill>
                        </a:rPr>
                        <a:t>Select event cohorts</a:t>
                      </a:r>
                    </a:p>
                    <a:p>
                      <a:r>
                        <a:rPr sz="1800">
                          <a:solidFill>
                            <a:srgbClr val="000000"/>
                          </a:solidFill>
                        </a:rPr>
                        <a:t>Set analysis settings</a:t>
                      </a:r>
                    </a:p>
                  </a:txBody>
                  <a:tcPr marL="73152" marR="73152" marT="27432" marB="27432"/>
                </a:tc>
                <a:tc>
                  <a:txBody>
                    <a:bodyPr wrap="square"/>
                    <a:lstStyle/>
                    <a:p>
                      <a:r>
                        <a:rPr sz="1800">
                          <a:solidFill>
                            <a:srgbClr val="000000"/>
                          </a:solidFill>
                        </a:rPr>
                        <a:t>Run against CDM</a:t>
                      </a:r>
                    </a:p>
                    <a:p>
                      <a:r>
                        <a:rPr sz="1800">
                          <a:solidFill>
                            <a:srgbClr val="000000"/>
                          </a:solidFill>
                        </a:rPr>
                        <a:t>Track generations</a:t>
                      </a:r>
                    </a:p>
                  </a:txBody>
                  <a:tcPr marL="73152" marR="73152" marT="27432" marB="27432"/>
                </a:tc>
                <a:tc>
                  <a:txBody>
                    <a:bodyPr wrap="square"/>
                    <a:lstStyle/>
                    <a:p>
                      <a:r>
                        <a:rPr sz="1800">
                          <a:solidFill>
                            <a:srgbClr val="000000"/>
                          </a:solidFill>
                        </a:rPr>
                        <a:t>Sunburst visualization</a:t>
                      </a:r>
                    </a:p>
                    <a:p>
                      <a:r>
                        <a:rPr sz="1800">
                          <a:solidFill>
                            <a:srgbClr val="000000"/>
                          </a:solidFill>
                        </a:rPr>
                        <a:t>Tables &amp; counts</a:t>
                      </a:r>
                    </a:p>
                    <a:p>
                      <a:r>
                        <a:rPr sz="1800">
                          <a:solidFill>
                            <a:srgbClr val="000000"/>
                          </a:solidFill>
                        </a:rPr>
                        <a:t>Compare cohorts</a:t>
                      </a:r>
                    </a:p>
                  </a:txBody>
                  <a:tcPr marL="73152" marR="73152" marT="27432" marB="27432"/>
                </a:tc>
                <a:tc>
                  <a:txBody>
                    <a:bodyPr wrap="square"/>
                    <a:lstStyle/>
                    <a:p>
                      <a:r>
                        <a:rPr sz="1800">
                          <a:solidFill>
                            <a:srgbClr val="000000"/>
                          </a:solidFill>
                        </a:rPr>
                        <a:t>Export design/results</a:t>
                      </a:r>
                    </a:p>
                    <a:p>
                      <a:r>
                        <a:rPr sz="1800">
                          <a:solidFill>
                            <a:srgbClr val="000000"/>
                          </a:solidFill>
                        </a:rPr>
                        <a:t>Versioning &amp; messages</a:t>
                      </a:r>
                    </a:p>
                  </a:txBody>
                  <a:tcPr marL="73152" marR="73152" marT="27432" marB="27432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12648" y="4154678"/>
            <a:ext cx="10966704" cy="1587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000000"/>
                </a:solidFill>
              </a:rPr>
              <a:t>What makes “treatment pathways” work well</a:t>
            </a:r>
          </a:p>
          <a:p>
            <a:r>
              <a:rPr sz="1800">
                <a:solidFill>
                  <a:srgbClr val="000000"/>
                </a:solidFill>
              </a:rPr>
              <a:t>Make event cohorts mutually interpretable (e.g., drug classes)</a:t>
            </a:r>
          </a:p>
          <a:p>
            <a:r>
              <a:rPr sz="1800">
                <a:solidFill>
                  <a:srgbClr val="000000"/>
                </a:solidFill>
              </a:rPr>
              <a:t>Align index date &amp; follow-up rules with your question</a:t>
            </a:r>
          </a:p>
          <a:p>
            <a:r>
              <a:rPr sz="1800">
                <a:solidFill>
                  <a:srgbClr val="000000"/>
                </a:solidFill>
              </a:rPr>
              <a:t>Keep an eye on event cohort count (too many → unreadable plots)</a:t>
            </a:r>
          </a:p>
          <a:p>
            <a:r>
              <a:rPr sz="1800">
                <a:solidFill>
                  <a:srgbClr val="000000"/>
                </a:solidFill>
              </a:rPr>
              <a:t>Use export/versioning for reproducible collaboration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Cohort Pathways: Designer walkthrough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/>
            <a:r>
              <a:rPr sz="1600"/>
              <a:t>What you configure before you run</a:t>
            </a:r>
          </a:p>
          <a:p>
            <a:pPr marL="0" indent="0">
              <a:buNone/>
            </a:pPr>
            <a:r>
              <a:rPr b="1" sz="1600"/>
              <a:t>Key inputs</a:t>
            </a:r>
          </a:p>
          <a:p>
            <a:pPr/>
            <a:r>
              <a:rPr sz="1600"/>
              <a:t>Target cohort(s): the population you want to study.</a:t>
            </a:r>
          </a:p>
          <a:p>
            <a:pPr/>
            <a:r>
              <a:rPr sz="1600"/>
              <a:t>Event cohorts: the treatments/events you want to see in sequence.</a:t>
            </a:r>
          </a:p>
          <a:p>
            <a:pPr/>
            <a:r>
              <a:rPr sz="1600"/>
              <a:t>Analysis settings: options controlling how pathways are constructed (we’ll treat these as “knobs,” not focus on every detail).</a:t>
            </a:r>
          </a:p>
          <a:p>
            <a:pPr/>
            <a:r>
              <a:rPr sz="1600"/>
              <a:t>Execution: run the analysis and review generations (historical results).</a:t>
            </a:r>
          </a:p>
          <a:p>
            <a:pPr/>
            <a:r>
              <a:rPr sz="1600"/>
              <a:t>Utilities: import/export for sharing designs.</a:t>
            </a:r>
          </a:p>
          <a:p>
            <a:pPr/>
            <a:r>
              <a:rPr sz="1600"/>
              <a:t>Versioning + messages: track changes; validation checks surface issues.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marL="0" indent="0">
              <a:buNone/>
            </a:pPr>
            <a:r>
              <a:rPr b="1" sz="1600"/>
              <a:t>Mental model: tabs as a checklist</a:t>
            </a:r>
          </a:p>
          <a:p>
            <a:pPr marL="0" indent="0">
              <a:buNone/>
            </a:pPr>
            <a:r>
              <a:rPr b="1" sz="1600"/>
              <a:t>Design</a:t>
            </a:r>
          </a:p>
          <a:p>
            <a:pPr/>
            <a:r>
              <a:rPr sz="1600"/>
              <a:t>Executions</a:t>
            </a:r>
          </a:p>
          <a:p>
            <a:pPr/>
            <a:r>
              <a:rPr sz="1600"/>
              <a:t>View reports</a:t>
            </a:r>
          </a:p>
          <a:p>
            <a:pPr/>
            <a:r>
              <a:rPr sz="1600"/>
              <a:t>Utilities</a:t>
            </a:r>
          </a:p>
          <a:p>
            <a:pPr/>
            <a:r>
              <a:rPr sz="1600"/>
              <a:t>Versions</a:t>
            </a:r>
          </a:p>
          <a:p>
            <a:pPr/>
            <a:r>
              <a:rPr sz="1600"/>
              <a:t>Messages</a:t>
            </a:r>
          </a:p>
          <a:p>
            <a:pPr/>
            <a:r>
              <a:rPr sz="1600"/>
              <a:t>Tip: start small (3–8 event cohorts). Add complexity only if the visualization stays readable.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Reading the sunburst plot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/>
            <a:r>
              <a:rPr sz="1800"/>
              <a:t>How to interpret the pathway visualization</a:t>
            </a:r>
          </a:p>
          <a:p>
            <a:pPr/>
            <a:r>
              <a:rPr b="1" sz="1800"/>
              <a:t>How to read it</a:t>
            </a:r>
          </a:p>
          <a:p>
            <a:pPr/>
            <a:r>
              <a:rPr sz="1800"/>
              <a:t>Each ring outward represents the next step in the sequence.</a:t>
            </a:r>
          </a:p>
          <a:p>
            <a:pPr/>
            <a:r>
              <a:rPr sz="1800"/>
              <a:t>Slice size ≈ how common that path is among the target cohort.</a:t>
            </a:r>
          </a:p>
          <a:p>
            <a:pPr/>
            <a:r>
              <a:rPr sz="1800"/>
              <a:t>Colors map to event cohorts (treatments).</a:t>
            </a:r>
          </a:p>
          <a:p>
            <a:pPr/>
            <a:r>
              <a:rPr sz="1800"/>
              <a:t>Use the legend to track which treatment each color represents.</a:t>
            </a:r>
          </a:p>
          <a:p>
            <a:pPr/>
            <a:r>
              <a:rPr sz="1800"/>
              <a:t>Clicking a segment shows the path details: the sequence, the count, and the percent.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7600" y="1600200"/>
            <a:ext cx="5384800" cy="40419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Comparing pathways across populations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/>
            <a:r>
              <a:rPr sz="1400"/>
              <a:t>Two practical approaches: side-by-side visuals + quantitative exports</a:t>
            </a:r>
          </a:p>
          <a:p>
            <a:pPr marL="0" indent="0">
              <a:buNone/>
            </a:pPr>
            <a:r>
              <a:rPr b="1" sz="1400"/>
              <a:t>Approach A: side-by-side in ATLAS</a:t>
            </a:r>
          </a:p>
          <a:p>
            <a:pPr/>
            <a:r>
              <a:rPr sz="1400"/>
              <a:t>Add multiple target cohorts to the same Pathway analysis.</a:t>
            </a:r>
          </a:p>
          <a:p>
            <a:pPr/>
            <a:r>
              <a:rPr sz="1400"/>
              <a:t>ATLAS shows a separate pathway result per target cohort.</a:t>
            </a:r>
          </a:p>
          <a:p>
            <a:pPr/>
            <a:r>
              <a:rPr sz="1400"/>
              <a:t>Compare: dominant first step, branching, and depth (how many steps patients traverse).</a:t>
            </a:r>
          </a:p>
          <a:p>
            <a:pPr marL="0" indent="0">
              <a:buNone/>
            </a:pPr>
            <a:r>
              <a:rPr b="1" sz="1400"/>
              <a:t>Approach B: export for deeper comparison</a:t>
            </a:r>
          </a:p>
          <a:p>
            <a:pPr/>
            <a:r>
              <a:rPr sz="1400"/>
              <a:t>Use CSV export to compare counts/percentages across cohorts, time windows, or sites.</a:t>
            </a:r>
          </a:p>
          <a:p>
            <a:pPr/>
            <a:r>
              <a:rPr sz="1400"/>
              <a:t>Bring results into R/Python/Excel for: differences, plots, or statistical summaries.</a:t>
            </a:r>
          </a:p>
          <a:p>
            <a:pPr/>
            <a:r>
              <a:rPr sz="1400"/>
              <a:t>Keep versioning notes so comparisons stay reproducible.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marL="0" indent="0">
              <a:buNone/>
            </a:pPr>
            <a:r>
              <a:rPr b="1" sz="1400"/>
              <a:t>Illustrative comparison</a:t>
            </a:r>
          </a:p>
          <a:p>
            <a:pPr/>
            <a:r>
              <a:rPr sz="1400"/>
              <a:t>Percent of patients reaching each step (example only)</a:t>
            </a:r>
          </a:p>
          <a:p>
            <a:pPr/>
            <a:r>
              <a:rPr sz="1400"/>
              <a:t>Use this idea with exported pathway tables to quantify differences.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Tabular views: what the tables mean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/>
            <a:r>
              <a:t>The Tabular view (confirm these summaries against your ATLAS version)</a:t>
            </a:r>
          </a:p>
          <a:p>
            <a:pPr marL="0" indent="0">
              <a:buNone/>
            </a:pPr>
            <a:r>
              <a:rPr b="1"/>
              <a:t>1) Sequence table (sunburst “raw”)</a:t>
            </a:r>
          </a:p>
          <a:p>
            <a:pPr/>
            <a:r>
              <a:t>Lists each step-by-step sequence (e.g., Step1 → Step2 → Step3), with counts at each node.</a:t>
            </a:r>
          </a:p>
          <a:p>
            <a:pPr marL="0" indent="0">
              <a:buNone/>
            </a:pPr>
            <a:r>
              <a:rPr b="1"/>
              <a:t>3) Event cohort presence</a:t>
            </a:r>
          </a:p>
          <a:p>
            <a:pPr/>
            <a:r>
              <a:t>Shows whether each treatment/event cohort appears anywhere in the pathway (regardless of step).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marL="0" indent="0">
              <a:buNone/>
            </a:pPr>
            <a:r>
              <a:rPr b="1"/>
              <a:t>2) Step distribution (ignores parent)</a:t>
            </a:r>
          </a:p>
          <a:p>
            <a:pPr/>
            <a:r>
              <a:t>Summarizes what happens in Step 1, Step 2, Step 3… regardless of how patients got there.</a:t>
            </a:r>
          </a:p>
          <a:p>
            <a:pPr marL="0" indent="0">
              <a:buNone/>
            </a:pPr>
            <a:r>
              <a:rPr b="1"/>
              <a:t>4) Distinct event count per person</a:t>
            </a:r>
          </a:p>
          <a:p>
            <a:pPr/>
            <a:r>
              <a:t>Counts people with 0, 1, 2, 3… distinct event cohorts observed (how “complex” care is).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Reproducibility: export, SQL, versions, messages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/>
            <a:r>
              <a:rPr sz="1600"/>
              <a:t>Make pathway work shareable and auditable</a:t>
            </a:r>
          </a:p>
          <a:p>
            <a:pPr marL="0" indent="0">
              <a:buNone/>
            </a:pPr>
            <a:r>
              <a:rPr b="1" sz="1600"/>
              <a:t>What to use (and why)</a:t>
            </a:r>
          </a:p>
          <a:p>
            <a:pPr/>
            <a:r>
              <a:rPr sz="1600"/>
              <a:t>Export / Import</a:t>
            </a:r>
          </a:p>
          <a:p>
            <a:pPr lvl="1"/>
            <a:r>
              <a:rPr sz="1400"/>
              <a:t>Share a pathway design across teams or environments.</a:t>
            </a:r>
          </a:p>
          <a:p>
            <a:pPr/>
            <a:r>
              <a:rPr sz="1600"/>
              <a:t>View SQL</a:t>
            </a:r>
          </a:p>
          <a:p>
            <a:pPr lvl="1"/>
            <a:r>
              <a:rPr sz="1400"/>
              <a:t>Understand what ATLAS is executing; useful for debugging or review.</a:t>
            </a:r>
          </a:p>
          <a:p>
            <a:pPr/>
            <a:r>
              <a:rPr sz="1600"/>
              <a:t>Versions</a:t>
            </a:r>
          </a:p>
          <a:p>
            <a:pPr lvl="1"/>
            <a:r>
              <a:rPr sz="1400"/>
              <a:t>Every save can create a version; use this to compare iterations and reproduce results.</a:t>
            </a:r>
          </a:p>
          <a:p>
            <a:pPr/>
            <a:r>
              <a:rPr sz="1600"/>
              <a:t>Messages / validation</a:t>
            </a:r>
          </a:p>
          <a:p>
            <a:pPr lvl="1"/>
            <a:r>
              <a:rPr sz="1400"/>
              <a:t>Built-in checks warn about potential design issues before execution.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marL="0" indent="0">
              <a:buNone/>
            </a:pPr>
            <a:r>
              <a:rPr b="1" sz="1600"/>
              <a:t>Practical checklist</a:t>
            </a:r>
          </a:p>
          <a:p>
            <a:pPr/>
            <a:r>
              <a:rPr sz="1600"/>
              <a:t>Name cohorts &amp; event cohorts clearly (they appear in legends/tables).</a:t>
            </a:r>
          </a:p>
          <a:p>
            <a:pPr/>
            <a:r>
              <a:rPr sz="1600"/>
              <a:t>Keep a short “analysis note” per version: question + parameters + date.</a:t>
            </a:r>
          </a:p>
          <a:p>
            <a:pPr/>
            <a:r>
              <a:rPr sz="1600"/>
              <a:t>Export the design alongside key results (CSV/table exports).</a:t>
            </a:r>
          </a:p>
          <a:p>
            <a:pPr/>
            <a:r>
              <a:rPr sz="1600"/>
              <a:t>If results look odd: inspect SQL + confirm cohort logic.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Exercise: build a treatment pathway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1600"/>
              <a:t>A guided practice you can run in your ATLAS environment</a:t>
            </a:r>
          </a:p>
          <a:p>
            <a:pPr marL="0" indent="0">
              <a:buNone/>
            </a:pPr>
            <a:r>
              <a:rPr b="1" sz="1600"/>
              <a:t>Scenario (adapt to your dataset)</a:t>
            </a:r>
          </a:p>
          <a:p>
            <a:pPr/>
            <a:r>
              <a:rPr sz="1600"/>
              <a:t>Target cohort: patients initiating a first-line therapy (new users), with ≥ 1 year follow-up.</a:t>
            </a:r>
          </a:p>
          <a:p>
            <a:pPr/>
            <a:r>
              <a:rPr sz="1600"/>
              <a:t>Event cohorts: 5–8 treatment classes you want to track (e.g., antihypertensive classes or medication groups relevant to your question).</a:t>
            </a:r>
          </a:p>
          <a:p>
            <a:pPr marL="0" indent="0">
              <a:buNone/>
            </a:pPr>
            <a:r>
              <a:rPr b="1" sz="1600"/>
              <a:t>Steps</a:t>
            </a:r>
          </a:p>
          <a:p>
            <a:pPr/>
            <a:r>
              <a:rPr sz="1600"/>
              <a:t>Create/confirm the Target Cohort and Event Cohorts (treatments) are available.</a:t>
            </a:r>
          </a:p>
          <a:p>
            <a:pPr/>
            <a:r>
              <a:rPr sz="1600"/>
              <a:t>ATLAS → Cohort Pathways → “New” → select Target Cohort(s).</a:t>
            </a:r>
          </a:p>
          <a:p>
            <a:pPr/>
            <a:r>
              <a:rPr sz="1600"/>
              <a:t>Add Event Cohorts (start with fewer; expand only if readable).</a:t>
            </a:r>
          </a:p>
          <a:p>
            <a:pPr/>
            <a:r>
              <a:rPr sz="1600"/>
              <a:t>Choose analysis settings (defaults are fine for first run).</a:t>
            </a:r>
          </a:p>
          <a:p>
            <a:pPr/>
            <a:r>
              <a:rPr sz="1600"/>
              <a:t>Executions → Generate → View reports → inspect the sunburst and the Tabular view.</a:t>
            </a:r>
          </a:p>
          <a:p>
            <a:pPr/>
            <a:r>
              <a:rPr sz="1600"/>
              <a:t>Add a second target cohort (optional) to compare patterns.</a:t>
            </a:r>
          </a:p>
          <a:p>
            <a:pPr/>
            <a:r>
              <a:rPr sz="1600"/>
              <a:t>Export results + save a version note capturing your question and settings.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Best practices &amp; common pitfalls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/>
            <a:r>
              <a:rPr sz="1800"/>
              <a:t>Make pathway results interpretable and actionable</a:t>
            </a:r>
          </a:p>
          <a:p>
            <a:pPr marL="0" indent="0">
              <a:buNone/>
            </a:pPr>
            <a:r>
              <a:rPr b="1" sz="1800"/>
              <a:t>Best practices</a:t>
            </a:r>
          </a:p>
          <a:p>
            <a:pPr/>
            <a:r>
              <a:rPr sz="1800"/>
              <a:t>Start with a clear question (initiation, escalation, switching, combinations).</a:t>
            </a:r>
          </a:p>
          <a:p>
            <a:pPr/>
            <a:r>
              <a:rPr sz="1800"/>
              <a:t>Keep event cohorts mutually exclusive when possible (or document overlaps).</a:t>
            </a:r>
          </a:p>
          <a:p>
            <a:pPr/>
            <a:r>
              <a:rPr sz="1800"/>
              <a:t>Limit event cohorts (readability matters).</a:t>
            </a:r>
          </a:p>
          <a:p>
            <a:pPr/>
            <a:r>
              <a:rPr sz="1800"/>
              <a:t>Validate coding: concept set coverage + ingredient vs brand mapping.</a:t>
            </a:r>
          </a:p>
          <a:p>
            <a:pPr/>
            <a:r>
              <a:rPr sz="1800"/>
              <a:t>Use versioning/export so results can be reproduced across runs and sites.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marL="0" indent="0">
              <a:buNone/>
            </a:pPr>
            <a:r>
              <a:rPr b="1" sz="1800"/>
              <a:t>Pitfalls</a:t>
            </a:r>
          </a:p>
          <a:p>
            <a:pPr/>
            <a:r>
              <a:rPr sz="1800"/>
              <a:t>Too many event cohorts → unreadable sunburst and noisy tables.</a:t>
            </a:r>
          </a:p>
          <a:p>
            <a:pPr/>
            <a:r>
              <a:rPr sz="1800"/>
              <a:t>Index/follow-up misalignment (e.g., insufficient observation time) changes the apparent pathway depth.</a:t>
            </a:r>
          </a:p>
          <a:p>
            <a:pPr/>
            <a:r>
              <a:rPr sz="1800"/>
              <a:t>Comparing across cohorts without aligning definitions/parameters can mislead.</a:t>
            </a:r>
          </a:p>
          <a:p>
            <a:pPr/>
            <a:r>
              <a:rPr sz="1800"/>
              <a:t>“First observed” ≠ “first prescribed” if data capture is incomplete — interpret with caution.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Further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200"/>
              <a:t>Where to go next</a:t>
            </a:r>
          </a:p>
          <a:p>
            <a:pPr marL="0" indent="0">
              <a:buNone/>
            </a:pPr>
            <a:r>
              <a:rPr b="1" sz="2200"/>
              <a:t>Recommended references</a:t>
            </a:r>
          </a:p>
          <a:p>
            <a:pPr/>
            <a:r>
              <a:rPr sz="2200"/>
              <a:t>ATLAS wiki: Cohort Pathways overview and tutorial links.</a:t>
            </a:r>
          </a:p>
          <a:p>
            <a:pPr/>
            <a:r>
              <a:rPr sz="2200"/>
              <a:t>Finngen ATLAS sandbox guide: practical “click-by-click” walkthrough.</a:t>
            </a:r>
          </a:p>
          <a:p>
            <a:pPr/>
            <a:r>
              <a:rPr sz="2200"/>
              <a:t>ATLAS User Process Guide (PDF): broader ATLAS reporting/export tips.</a:t>
            </a:r>
          </a:p>
          <a:p>
            <a:pPr/>
            <a:r>
              <a:rPr sz="2200"/>
              <a:t>OHDSI forums: Q&amp;A and troubleshooting for Pathways.</a:t>
            </a:r>
          </a:p>
          <a:p>
            <a:pPr marL="0" indent="0">
              <a:buNone/>
            </a:pPr>
            <a:r>
              <a:rPr b="1" sz="2200"/>
              <a:t>Suggested next exercise</a:t>
            </a:r>
          </a:p>
          <a:p>
            <a:pPr/>
            <a:r>
              <a:rPr sz="2200"/>
              <a:t>Run the same pathway definition across two CDM sources (or time periods), export results, and compare differences in: dominant first step, pathway depth, and “distinct event count” distribution.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62626"/>
      </a:dk2>
      <a:lt2>
        <a:srgbClr val="F2F2F2"/>
      </a:lt2>
      <a:accent1>
        <a:srgbClr val="404040"/>
      </a:accent1>
      <a:accent2>
        <a:srgbClr val="7F7F7F"/>
      </a:accent2>
      <a:accent3>
        <a:srgbClr val="A6A6A6"/>
      </a:accent3>
      <a:accent4>
        <a:srgbClr val="595959"/>
      </a:accent4>
      <a:accent5>
        <a:srgbClr val="BFBFBF"/>
      </a:accent5>
      <a:accent6>
        <a:srgbClr val="262626"/>
      </a:accent6>
      <a:hlink>
        <a:srgbClr val="000000"/>
      </a:hlink>
      <a:folHlink>
        <a:srgbClr val="40404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