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20240"/>
            <a:ext cx="10363200" cy="128016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91840"/>
            <a:ext cx="10363200" cy="1828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ALS Medication Pathway Interpretation Guide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t>Instructor Reference</a:t>
            </a:r>
          </a:p>
          <a:p>
            <a:pPr marL="0" indent="0">
              <a:buNone/>
            </a:pPr>
            <a:r>
              <a:t>OHDSI / OMOP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Purpose of This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Provide prompts for interpreting a pathway result</a:t>
            </a:r>
          </a:p>
          <a:p>
            <a:pPr/>
            <a:r>
              <a:rPr sz="2400"/>
              <a:t>Support demos, recordings, and discussion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First Step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Record which medication is the largest first-ring arc</a:t>
            </a:r>
          </a:p>
          <a:p>
            <a:pPr marL="0" indent="0">
              <a:buNone/>
            </a:pPr>
            <a:r>
              <a:rPr sz="2400"/>
              <a:t>Check in your data:</a:t>
            </a:r>
          </a:p>
          <a:p>
            <a:pPr/>
            <a:r>
              <a:rPr sz="2400"/>
              <a:t>Size of the first-ring arcs</a:t>
            </a:r>
          </a:p>
          <a:p>
            <a:pPr/>
            <a:r>
              <a:rPr sz="2400"/>
              <a:t>Whether the new-user design is working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If the First Step Is Not What You Expected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400"/>
              <a:t>Possible explanations:</a:t>
            </a:r>
          </a:p>
          <a:p>
            <a:pPr/>
            <a:r>
              <a:rPr sz="2400"/>
              <a:t>Prior exposure not excluded</a:t>
            </a:r>
          </a:p>
          <a:p>
            <a:pPr/>
            <a:r>
              <a:rPr sz="2400"/>
              <a:t>Contraindications</a:t>
            </a:r>
          </a:p>
          <a:p>
            <a:pPr/>
            <a:r>
              <a:rPr sz="2400"/>
              <a:t>Data capture issues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Second-Line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400"/>
              <a:t>Common add-ons:</a:t>
            </a:r>
          </a:p>
          <a:p>
            <a:pPr/>
            <a:r>
              <a:rPr sz="2400"/>
              <a:t>Edaravone</a:t>
            </a:r>
          </a:p>
          <a:p>
            <a:pPr/>
            <a:r>
              <a:rPr sz="2400"/>
              <a:t>Tofersen</a:t>
            </a:r>
          </a:p>
          <a:p>
            <a:pPr/>
            <a:r>
              <a:rPr sz="2400"/>
              <a:t>Other ALS medications recorded at your site</a:t>
            </a:r>
          </a:p>
          <a:p>
            <a:pPr/>
            <a:r>
              <a:rPr sz="2400"/>
              <a:t>Possible reasons to discuss: comorbidities, formulary, calendar year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Combination Therapy Interpretation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Riluzole with a second medication is shown as a combination when the two start within the combination window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Edaravone Pathways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Read the share of paths that include edaravone from your data</a:t>
            </a:r>
          </a:p>
          <a:p>
            <a:pPr marL="0" indent="0">
              <a:buNone/>
            </a:pPr>
            <a:r>
              <a:rPr sz="2400"/>
              <a:t>Few edaravone records can go along with:</a:t>
            </a:r>
          </a:p>
          <a:p>
            <a:pPr/>
            <a:r>
              <a:rPr sz="2400"/>
              <a:t>Infusions recorded as procedures</a:t>
            </a:r>
          </a:p>
          <a:p>
            <a:pPr/>
            <a:r>
              <a:rPr sz="2400"/>
              <a:t>Medication supplied outside the health system</a:t>
            </a:r>
          </a:p>
          <a:p>
            <a:pPr/>
            <a:r>
              <a:rPr sz="2400"/>
              <a:t>Short follow-up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Branching and Variation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More branching = more heterogeneity</a:t>
            </a:r>
          </a:p>
          <a:p>
            <a:pPr/>
            <a:r>
              <a:rPr sz="2400"/>
              <a:t>Often increases with follow-up length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Grey 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Grey = end of the pathway (no further event cohort observed)</a:t>
            </a:r>
          </a:p>
          <a:p>
            <a:pPr/>
            <a:r>
              <a:rPr sz="2400"/>
              <a:t>Does NOT mean no treatment ever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Loops or Repeated Drugs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400"/>
              <a:t>May indicate:</a:t>
            </a:r>
          </a:p>
          <a:p>
            <a:pPr/>
            <a:r>
              <a:rPr sz="2400"/>
              <a:t>Treatment cycling</a:t>
            </a:r>
          </a:p>
          <a:p>
            <a:pPr/>
            <a:r>
              <a:rPr sz="2400"/>
              <a:t>Gaps in exposure capture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Comparing Age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400"/>
              <a:t>Build one target cohort per age group, then compare:</a:t>
            </a:r>
          </a:p>
          <a:p>
            <a:pPr/>
            <a:r>
              <a:rPr sz="2400"/>
              <a:t>Timing of the second step</a:t>
            </a:r>
          </a:p>
          <a:p>
            <a:pPr/>
            <a:r>
              <a:rPr sz="2400"/>
              <a:t>Share of paths that include edaravone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Clinical vs Data Artifacts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400"/>
              <a:t>Always ask:</a:t>
            </a:r>
          </a:p>
          <a:p>
            <a:pPr/>
            <a:r>
              <a:rPr sz="2400"/>
              <a:t>Is this clinically plausible?</a:t>
            </a:r>
          </a:p>
          <a:p>
            <a:pPr/>
            <a:r>
              <a:rPr sz="2400"/>
              <a:t>Or a data artifact?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NOT to Conclude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Effectiveness</a:t>
            </a:r>
          </a:p>
          <a:p>
            <a:pPr/>
            <a:r>
              <a:rPr sz="2400"/>
              <a:t>Superiority</a:t>
            </a:r>
          </a:p>
          <a:p>
            <a:pPr/>
            <a:r>
              <a:rPr sz="2400"/>
              <a:t>Causality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to Explain Differences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400"/>
              <a:t>Frame as:</a:t>
            </a:r>
          </a:p>
          <a:p>
            <a:pPr/>
            <a:r>
              <a:rPr sz="2400"/>
              <a:t>Practice variation</a:t>
            </a:r>
          </a:p>
          <a:p>
            <a:pPr/>
            <a:r>
              <a:rPr sz="2400"/>
              <a:t>Population differences</a:t>
            </a:r>
          </a:p>
          <a:p>
            <a:pPr/>
            <a:r>
              <a:rPr sz="2400"/>
              <a:t>Data structure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Teaching Message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t>Pathways show what happened, not why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404040"/>
      </a:accent1>
      <a:accent2>
        <a:srgbClr val="7F7F7F"/>
      </a:accent2>
      <a:accent3>
        <a:srgbClr val="A6A6A6"/>
      </a:accent3>
      <a:accent4>
        <a:srgbClr val="595959"/>
      </a:accent4>
      <a:accent5>
        <a:srgbClr val="BFBFBF"/>
      </a:accent5>
      <a:accent6>
        <a:srgbClr val="262626"/>
      </a:accent6>
      <a:hlink>
        <a:srgbClr val="000000"/>
      </a:hlink>
      <a:folHlink>
        <a:srgbClr val="4040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