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75488" y="1188720"/>
            <a:ext cx="3291840" cy="45720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85216" y="1252728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Gotham Narrow"/>
              </a:rPr>
              <a:t>DAY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" y="1920240"/>
            <a:ext cx="11237976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Gotham Narrow"/>
              </a:rPr>
              <a:t>Vocabulary &amp; Data Quality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4297680"/>
            <a:ext cx="11237976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D9C4E6"/>
                </a:solidFill>
                <a:latin typeface="Arial"/>
              </a:rPr>
              <a:t>Participant Workbook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63550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EC4D2"/>
                </a:solidFill>
                <a:latin typeface="Arial"/>
              </a:rPr>
              <a:t>ALS TDI · OHDSI/OMOP Train-the-Trainer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Learning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24712"/>
            <a:ext cx="112379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1">
                <a:solidFill>
                  <a:srgbClr val="5A5A5A"/>
                </a:solidFill>
                <a:latin typeface="Arial"/>
              </a:rPr>
              <a:t>By the end of this session, you will be able to:</a:t>
            </a:r>
          </a:p>
        </p:txBody>
      </p:sp>
      <p:sp>
        <p:nvSpPr>
          <p:cNvPr id="6" name="Rectangle 5"/>
          <p:cNvSpPr/>
          <p:nvPr/>
        </p:nvSpPr>
        <p:spPr>
          <a:xfrm>
            <a:off x="475488" y="1581912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609344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552" y="1581912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Explain the Kahn framework categories for data quality</a:t>
            </a:r>
          </a:p>
        </p:txBody>
      </p:sp>
      <p:sp>
        <p:nvSpPr>
          <p:cNvPr id="9" name="Rectangle 8"/>
          <p:cNvSpPr/>
          <p:nvPr/>
        </p:nvSpPr>
        <p:spPr>
          <a:xfrm>
            <a:off x="475488" y="2249424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" y="2276856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7552" y="2249424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Describe what DQD checks and how thresholds work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488" y="2916936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5488" y="2944368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7552" y="2916936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Distinguish a true DQ problem from a concept set problem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5488" y="3584448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75488" y="3611880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87552" y="3584448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Build a concept set in ATLAS with Include Descendants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5488" y="4251960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75488" y="4279392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87552" y="4251960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Validate concept set counts with SQL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Kahn Framework — Fill In the Definitions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5488" y="1143000"/>
          <a:ext cx="11237976" cy="2267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992"/>
                <a:gridCol w="3745992"/>
                <a:gridCol w="3745992"/>
              </a:tblGrid>
              <a:tr h="566928"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Category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Definition (fill in)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Example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Conformance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Every drug_concept_id must exist in the concept table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Completeness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Fraction of condition rows with concept_id = 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Plausibility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No birth year in the future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5488" y="3703320"/>
            <a:ext cx="112471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20425A"/>
                </a:solidFill>
                <a:latin typeface="Arial"/>
              </a:rPr>
              <a:t>Two assessment contexts — fill in the definitions: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75488" y="4069080"/>
          <a:ext cx="1124712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6035040"/>
                <a:gridCol w="3108960"/>
              </a:tblGrid>
              <a:tr h="457200"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FFFFFF"/>
                          </a:solidFill>
                          <a:latin typeface="Arial"/>
                        </a:rPr>
                        <a:t>Context</a:t>
                      </a:r>
                    </a:p>
                  </a:txBody>
                  <a:tcPr anchor="ctr">
                    <a:solidFill>
                      <a:srgbClr val="20425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FFFFFF"/>
                          </a:solidFill>
                          <a:latin typeface="Arial"/>
                        </a:rPr>
                        <a:t>Definition (fill in)</a:t>
                      </a:r>
                    </a:p>
                  </a:txBody>
                  <a:tcPr anchor="ctr">
                    <a:solidFill>
                      <a:srgbClr val="20425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FFFFFF"/>
                          </a:solidFill>
                          <a:latin typeface="Arial"/>
                        </a:rPr>
                        <a:t>Example</a:t>
                      </a:r>
                    </a:p>
                  </a:txBody>
                  <a:tcPr anchor="ctr">
                    <a:solidFill>
                      <a:srgbClr val="20425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50" b="1">
                          <a:solidFill>
                            <a:srgbClr val="2B2B2B"/>
                          </a:solidFill>
                          <a:latin typeface="Arial"/>
                        </a:rPr>
                        <a:t>Verification</a:t>
                      </a:r>
                    </a:p>
                  </a:txBody>
                  <a:tcPr anchor="ctr">
                    <a:solidFill>
                      <a:srgbClr val="EEF2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50" b="0">
                          <a:solidFill>
                            <a:srgbClr val="2B2B2B"/>
                          </a:solidFill>
                          <a:latin typeface="Arial"/>
                        </a:rPr>
                        <a:t/>
                      </a:r>
                    </a:p>
                  </a:txBody>
                  <a:tcPr anchor="ctr">
                    <a:solidFill>
                      <a:srgbClr val="EEF2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50" b="0">
                          <a:solidFill>
                            <a:srgbClr val="2B2B2B"/>
                          </a:solidFill>
                          <a:latin typeface="Arial"/>
                        </a:rPr>
                        <a:t>No birth dates in the future</a:t>
                      </a:r>
                    </a:p>
                  </a:txBody>
                  <a:tcPr anchor="ctr">
                    <a:solidFill>
                      <a:srgbClr val="EE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50" b="1">
                          <a:solidFill>
                            <a:srgbClr val="2B2B2B"/>
                          </a:solidFill>
                          <a:latin typeface="Arial"/>
                        </a:rPr>
                        <a:t>Validation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50" b="0">
                          <a:solidFill>
                            <a:srgbClr val="2B2B2B"/>
                          </a:solidFill>
                          <a:latin typeface="Arial"/>
                        </a:rPr>
                        <a:t/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50" b="0">
                          <a:solidFill>
                            <a:srgbClr val="2B2B2B"/>
                          </a:solidFill>
                          <a:latin typeface="Arial"/>
                        </a:rPr>
                        <a:t>Diabetes prevalence matches published national rates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5488" y="5623560"/>
            <a:ext cx="112471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i="1">
                <a:solidFill>
                  <a:srgbClr val="20425A"/>
                </a:solidFill>
                <a:latin typeface="Arial"/>
              </a:rPr>
              <a:t>Bonus: conformance has three subtypes (value · relational · computational) and plausibility has three (uniqueness · atemporal · temporal). Write one example check for each subtype you can.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Concept Set Lab — Record Your Findings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61288"/>
            <a:ext cx="11237976" cy="5495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Concept set name I built:  ________________________________________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Number of standard concepts included:  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Include Descendants toggled ON?  ☐ Yes  ☐ No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Number of concepts in Included Concepts tab (with descendants):  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Number of source codes in the Mapped tab:  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Did all Included Concepts show Standard = 'S'?  ☐ Yes  ☐ No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SQL count (total exposures):  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Atlas count:  ____________________________________________________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Did they match?  ☐ Yes  ☐ No — if not, why?  ____________________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" y="1828800"/>
            <a:ext cx="11237976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Gotham Narrow"/>
              </a:rPr>
              <a:t>Thank You.  Questions?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" y="3383280"/>
            <a:ext cx="112379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 i="0">
                <a:solidFill>
                  <a:srgbClr val="FFFFFF"/>
                </a:solidFill>
                <a:latin typeface="Arial"/>
              </a:rPr>
              <a:t>Danielle Boyce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" y="3977639"/>
            <a:ext cx="112379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D9C4E6"/>
                </a:solidFill>
                <a:latin typeface="Arial"/>
              </a:rPr>
              <a:t>dboyce@als.net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6309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EC4D2"/>
                </a:solidFill>
                <a:latin typeface="Arial"/>
              </a:rPr>
              <a:t>ALS TDI · OHDSI/OMOP Train-the-Trainer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