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notesMaster" Target="notesMasters/notesMaster1.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useful framing: data quality is always relative to the study question. A 10% rate of unmapped drug codes is irrelevant in a cardiovascular procedure study but critical in a pharmacoepidemiology study.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each category with a real example from the training CDM. Then make the second axis explicit: the same category can be VERIFIED against the system's own rules or VALIDATED against an external benchmark. DQD labels every check by category and context, so learners will see both words in the report. Key message: 'failed' doesn't mean 'unusable' — a high unmapped rate in a domain irrelevant to your study doesn't matter.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have access to a real DQD report for the training CDM, walk through it live here. Show how to filter by threshold, by category, and by table.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one of the most important practical lessons in the program. Have participants share examples of times they thought data was 'missing' and it turned out to be a concept set issue.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practical skill in Day 2. Walk through a live Atlas concept set build and show both the Included Concepts and Mapped tabs. Ask: what happens to patients whose drug was coded with a source code that doesn't appear in Mapped?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one participant share their screen for the build. Focus discussion on the Mapped tab — ask: which source codes appear? Would you have expected all of them? What happens if a site's drug codes are in a different vocabulary that doesn't appear here?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reconciliation logic: (1) confirm concept_id from Atlas matches what you used in SQL, (2) check for non-standard concepts in the set, (3) check that both queries point to the same CDM schema.</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475488" y="1188720"/>
            <a:ext cx="3291840" cy="4572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85216" y="1252728"/>
            <a:ext cx="3108960" cy="365760"/>
          </a:xfrm>
          <a:prstGeom prst="rect">
            <a:avLst/>
          </a:prstGeom>
          <a:noFill/>
        </p:spPr>
        <p:txBody>
          <a:bodyPr wrap="square">
            <a:spAutoFit/>
          </a:bodyPr>
          <a:lstStyle/>
          <a:p>
            <a:pPr algn="l"/>
            <a:r>
              <a:rPr sz="1400" b="1" i="0">
                <a:solidFill>
                  <a:srgbClr val="FFFFFF"/>
                </a:solidFill>
                <a:latin typeface="Gotham Narrow"/>
              </a:rPr>
              <a:t>DAY 2</a:t>
            </a:r>
          </a:p>
        </p:txBody>
      </p:sp>
      <p:sp>
        <p:nvSpPr>
          <p:cNvPr id="7" name="TextBox 6"/>
          <p:cNvSpPr txBox="1"/>
          <p:nvPr/>
        </p:nvSpPr>
        <p:spPr>
          <a:xfrm>
            <a:off x="475488" y="1920240"/>
            <a:ext cx="11237976" cy="2194560"/>
          </a:xfrm>
          <a:prstGeom prst="rect">
            <a:avLst/>
          </a:prstGeom>
          <a:noFill/>
        </p:spPr>
        <p:txBody>
          <a:bodyPr wrap="square">
            <a:spAutoFit/>
          </a:bodyPr>
          <a:lstStyle/>
          <a:p>
            <a:pPr algn="l"/>
            <a:r>
              <a:rPr sz="4000" b="1" i="0">
                <a:solidFill>
                  <a:srgbClr val="FFFFFF"/>
                </a:solidFill>
                <a:latin typeface="Gotham Narrow"/>
              </a:rPr>
              <a:t>Vocabulary &amp; Data Quality</a:t>
            </a:r>
          </a:p>
        </p:txBody>
      </p:sp>
      <p:sp>
        <p:nvSpPr>
          <p:cNvPr id="8" name="TextBox 7"/>
          <p:cNvSpPr txBox="1"/>
          <p:nvPr/>
        </p:nvSpPr>
        <p:spPr>
          <a:xfrm>
            <a:off x="475488" y="4297680"/>
            <a:ext cx="11237976" cy="1005840"/>
          </a:xfrm>
          <a:prstGeom prst="rect">
            <a:avLst/>
          </a:prstGeom>
          <a:noFill/>
        </p:spPr>
        <p:txBody>
          <a:bodyPr wrap="square">
            <a:spAutoFit/>
          </a:bodyPr>
          <a:lstStyle/>
          <a:p>
            <a:pPr algn="l"/>
            <a:r>
              <a:rPr sz="2200" b="0" i="0">
                <a:solidFill>
                  <a:srgbClr val="D9C4E6"/>
                </a:solidFill>
                <a:latin typeface="Arial"/>
              </a:rPr>
              <a:t>Concept sets in ATLAS · Data Quality Dashboard · SQL validation</a:t>
            </a:r>
          </a:p>
        </p:txBody>
      </p:sp>
      <p:sp>
        <p:nvSpPr>
          <p:cNvPr id="9" name="TextBox 8"/>
          <p:cNvSpPr txBox="1"/>
          <p:nvPr/>
        </p:nvSpPr>
        <p:spPr>
          <a:xfrm>
            <a:off x="475488" y="6355080"/>
            <a:ext cx="7315200" cy="365760"/>
          </a:xfrm>
          <a:prstGeom prst="rect">
            <a:avLst/>
          </a:prstGeom>
          <a:noFill/>
        </p:spPr>
        <p:txBody>
          <a:bodyPr wrap="square">
            <a:spAutoFit/>
          </a:bodyPr>
          <a:lstStyle/>
          <a:p>
            <a:pPr algn="l"/>
            <a:r>
              <a:rPr sz="1300" b="0" i="0">
                <a:solidFill>
                  <a:srgbClr val="AEC4D2"/>
                </a:solidFill>
                <a:latin typeface="Arial"/>
              </a:rPr>
              <a:t>ALS TDI · OHDSI/OMOP Train-the-Trainer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Why Data Quality Comes First</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Source data is collected for care and billing — NOT for research</a:t>
            </a:r>
          </a:p>
          <a:p>
            <a:pPr>
              <a:spcBef>
                <a:spcPts val="600"/>
              </a:spcBef>
            </a:pPr>
            <a:r>
              <a:rPr sz="1800">
                <a:solidFill>
                  <a:srgbClr val="191919"/>
                </a:solidFill>
                <a:latin typeface="Arial"/>
              </a:rPr>
              <a:t>Before any analysis: ask 'Are these data fit for my question?'</a:t>
            </a:r>
          </a:p>
          <a:p>
            <a:pPr>
              <a:spcBef>
                <a:spcPts val="600"/>
              </a:spcBef>
            </a:pPr>
            <a:r>
              <a:rPr sz="1800">
                <a:solidFill>
                  <a:srgbClr val="191919"/>
                </a:solidFill>
                <a:latin typeface="Arial"/>
              </a:rPr>
              <a:t>OMOP CDM standardizes the format and vocabulary — but cannot fix underlying data problems</a:t>
            </a:r>
          </a:p>
          <a:p>
            <a:pPr>
              <a:spcBef>
                <a:spcPts val="600"/>
              </a:spcBef>
            </a:pPr>
            <a:r>
              <a:rPr sz="1800">
                <a:solidFill>
                  <a:srgbClr val="191919"/>
                </a:solidFill>
                <a:latin typeface="Arial"/>
              </a:rPr>
              <a:t>Common data quality issues in real-world data:</a:t>
            </a:r>
          </a:p>
          <a:p>
            <a:pPr lvl="1">
              <a:spcBef>
                <a:spcPts val="300"/>
              </a:spcBef>
            </a:pPr>
            <a:r>
              <a:rPr sz="1600">
                <a:solidFill>
                  <a:srgbClr val="191919"/>
                </a:solidFill>
                <a:latin typeface="Arial"/>
              </a:rPr>
              <a:t>Under-coding: conditions present clinically but not recorded</a:t>
            </a:r>
          </a:p>
          <a:p>
            <a:pPr lvl="1">
              <a:spcBef>
                <a:spcPts val="300"/>
              </a:spcBef>
            </a:pPr>
            <a:r>
              <a:rPr sz="1600">
                <a:solidFill>
                  <a:srgbClr val="191919"/>
                </a:solidFill>
                <a:latin typeface="Arial"/>
              </a:rPr>
              <a:t>Over-coding: diagnoses on claims that reflect billing rules, not clinical reality</a:t>
            </a:r>
          </a:p>
          <a:p>
            <a:pPr lvl="1">
              <a:spcBef>
                <a:spcPts val="300"/>
              </a:spcBef>
            </a:pPr>
            <a:r>
              <a:rPr sz="1600">
                <a:solidFill>
                  <a:srgbClr val="191919"/>
                </a:solidFill>
                <a:latin typeface="Arial"/>
              </a:rPr>
              <a:t>Unmapped codes: concept_id = 0 means the code wasn't translated to standard</a:t>
            </a:r>
          </a:p>
          <a:p>
            <a:pPr lvl="1">
              <a:spcBef>
                <a:spcPts val="300"/>
              </a:spcBef>
            </a:pPr>
            <a:r>
              <a:rPr sz="1600">
                <a:solidFill>
                  <a:srgbClr val="191919"/>
                </a:solidFill>
                <a:latin typeface="Arial"/>
              </a:rPr>
              <a:t>Temporal artifacts: observation period gaps, implausible dates</a:t>
            </a:r>
          </a:p>
          <a:p>
            <a:pPr>
              <a:spcBef>
                <a:spcPts val="600"/>
              </a:spcBef>
            </a:pPr>
            <a:r>
              <a:rPr sz="1800">
                <a:solidFill>
                  <a:srgbClr val="191919"/>
                </a:solidFill>
                <a:latin typeface="Arial"/>
              </a:rPr>
              <a:t>The skill is not avoiding bad data — it is recognizing it and deciding whether it threatens your study</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The Kahn Framework — Two Axes</a:t>
            </a:r>
          </a:p>
        </p:txBody>
      </p:sp>
      <p:graphicFrame>
        <p:nvGraphicFramePr>
          <p:cNvPr id="5" name="Table 4"/>
          <p:cNvGraphicFramePr>
            <a:graphicFrameLocks noGrp="1"/>
          </p:cNvGraphicFramePr>
          <p:nvPr/>
        </p:nvGraphicFramePr>
        <p:xfrm>
          <a:off x="475488" y="1143000"/>
          <a:ext cx="11247120" cy="2267712"/>
        </p:xfrm>
        <a:graphic>
          <a:graphicData uri="http://schemas.openxmlformats.org/drawingml/2006/table">
            <a:tbl>
              <a:tblPr firstRow="1" bandRow="1">
                <a:tableStyleId>{5C22544A-7EE6-4342-B048-85BDC9FD1C3A}</a:tableStyleId>
              </a:tblPr>
              <a:tblGrid>
                <a:gridCol w="2103120"/>
                <a:gridCol w="4846320"/>
                <a:gridCol w="4297680"/>
              </a:tblGrid>
              <a:tr h="566928">
                <a:tc>
                  <a:txBody>
                    <a:bodyPr lIns="63500" tIns="38100"/>
                    <a:lstStyle/>
                    <a:p>
                      <a:r>
                        <a:rPr sz="1400" b="1">
                          <a:solidFill>
                            <a:srgbClr val="FFFFFF"/>
                          </a:solidFill>
                          <a:latin typeface="Gotham Narrow"/>
                        </a:rPr>
                        <a:t>Category</a:t>
                      </a:r>
                    </a:p>
                  </a:txBody>
                  <a:tcPr>
                    <a:solidFill>
                      <a:srgbClr val="20425A"/>
                    </a:solidFill>
                  </a:tcPr>
                </a:tc>
                <a:tc>
                  <a:txBody>
                    <a:bodyPr lIns="63500" tIns="38100"/>
                    <a:lstStyle/>
                    <a:p>
                      <a:r>
                        <a:rPr sz="1400" b="1">
                          <a:solidFill>
                            <a:srgbClr val="FFFFFF"/>
                          </a:solidFill>
                          <a:latin typeface="Gotham Narrow"/>
                        </a:rPr>
                        <a:t>Definition</a:t>
                      </a:r>
                    </a:p>
                  </a:txBody>
                  <a:tcPr>
                    <a:solidFill>
                      <a:srgbClr val="20425A"/>
                    </a:solidFill>
                  </a:tcPr>
                </a:tc>
                <a:tc>
                  <a:txBody>
                    <a:bodyPr lIns="63500" tIns="38100"/>
                    <a:lstStyle/>
                    <a:p>
                      <a:r>
                        <a:rPr sz="1400" b="1">
                          <a:solidFill>
                            <a:srgbClr val="FFFFFF"/>
                          </a:solidFill>
                          <a:latin typeface="Gotham Narrow"/>
                        </a:rPr>
                        <a:t>OMOP Example</a:t>
                      </a:r>
                    </a:p>
                  </a:txBody>
                  <a:tcPr>
                    <a:solidFill>
                      <a:srgbClr val="20425A"/>
                    </a:solidFill>
                  </a:tcPr>
                </a:tc>
              </a:tr>
              <a:tr h="566928">
                <a:tc>
                  <a:txBody>
                    <a:bodyPr lIns="63500" tIns="25400"/>
                    <a:lstStyle/>
                    <a:p>
                      <a:r>
                        <a:rPr sz="1300">
                          <a:solidFill>
                            <a:srgbClr val="191919"/>
                          </a:solidFill>
                          <a:latin typeface="Arial"/>
                        </a:rPr>
                        <a:t>Conformance</a:t>
                      </a:r>
                    </a:p>
                  </a:txBody>
                  <a:tcPr>
                    <a:solidFill>
                      <a:srgbClr val="F6F6F6"/>
                    </a:solidFill>
                  </a:tcPr>
                </a:tc>
                <a:tc>
                  <a:txBody>
                    <a:bodyPr lIns="63500" tIns="25400"/>
                    <a:lstStyle/>
                    <a:p>
                      <a:r>
                        <a:rPr sz="1250" b="0">
                          <a:solidFill>
                            <a:srgbClr val="2B2B2B"/>
                          </a:solidFill>
                          <a:latin typeface="Arial"/>
                        </a:rPr>
                        <a:t>Do values follow expected format, type, and relational rules?  Subtypes: value · relational · computational.</a:t>
                      </a:r>
                    </a:p>
                  </a:txBody>
                  <a:tcPr>
                    <a:solidFill>
                      <a:srgbClr val="F6F6F6"/>
                    </a:solidFill>
                  </a:tcPr>
                </a:tc>
                <a:tc>
                  <a:txBody>
                    <a:bodyPr lIns="63500" tIns="25400"/>
                    <a:lstStyle/>
                    <a:p>
                      <a:r>
                        <a:rPr sz="1300">
                          <a:solidFill>
                            <a:srgbClr val="191919"/>
                          </a:solidFill>
                          <a:latin typeface="Arial"/>
                        </a:rPr>
                        <a:t>Every drug_concept_id must exist in the concept table with domain_id = 'Drug'</a:t>
                      </a:r>
                    </a:p>
                  </a:txBody>
                  <a:tcPr>
                    <a:solidFill>
                      <a:srgbClr val="F6F6F6"/>
                    </a:solidFill>
                  </a:tcPr>
                </a:tc>
              </a:tr>
              <a:tr h="566928">
                <a:tc>
                  <a:txBody>
                    <a:bodyPr lIns="63500" tIns="25400"/>
                    <a:lstStyle/>
                    <a:p>
                      <a:r>
                        <a:rPr sz="1300">
                          <a:solidFill>
                            <a:srgbClr val="191919"/>
                          </a:solidFill>
                          <a:latin typeface="Arial"/>
                        </a:rPr>
                        <a:t>Completeness</a:t>
                      </a:r>
                    </a:p>
                  </a:txBody>
                  <a:tcPr>
                    <a:solidFill>
                      <a:srgbClr val="FFFFFF"/>
                    </a:solidFill>
                  </a:tcPr>
                </a:tc>
                <a:tc>
                  <a:txBody>
                    <a:bodyPr lIns="63500" tIns="25400"/>
                    <a:lstStyle/>
                    <a:p>
                      <a:r>
                        <a:rPr sz="1250" b="0">
                          <a:solidFill>
                            <a:srgbClr val="2B2B2B"/>
                          </a:solidFill>
                          <a:latin typeface="Arial"/>
                        </a:rPr>
                        <a:t>Are values present where expected? (No subtypes — presence only, regardless of value.)</a:t>
                      </a:r>
                    </a:p>
                  </a:txBody>
                  <a:tcPr>
                    <a:solidFill>
                      <a:srgbClr val="FFFFFF"/>
                    </a:solidFill>
                  </a:tcPr>
                </a:tc>
                <a:tc>
                  <a:txBody>
                    <a:bodyPr lIns="63500" tIns="25400"/>
                    <a:lstStyle/>
                    <a:p>
                      <a:r>
                        <a:rPr sz="1300">
                          <a:solidFill>
                            <a:srgbClr val="191919"/>
                          </a:solidFill>
                          <a:latin typeface="Arial"/>
                        </a:rPr>
                        <a:t>What fraction of condition_occurrence rows have concept_id = 0 (unmapped)?</a:t>
                      </a:r>
                    </a:p>
                  </a:txBody>
                  <a:tcPr>
                    <a:solidFill>
                      <a:srgbClr val="FFFFFF"/>
                    </a:solidFill>
                  </a:tcPr>
                </a:tc>
              </a:tr>
              <a:tr h="566928">
                <a:tc>
                  <a:txBody>
                    <a:bodyPr lIns="63500" tIns="25400"/>
                    <a:lstStyle/>
                    <a:p>
                      <a:r>
                        <a:rPr sz="1300">
                          <a:solidFill>
                            <a:srgbClr val="191919"/>
                          </a:solidFill>
                          <a:latin typeface="Arial"/>
                        </a:rPr>
                        <a:t>Plausibility</a:t>
                      </a:r>
                    </a:p>
                  </a:txBody>
                  <a:tcPr>
                    <a:solidFill>
                      <a:srgbClr val="F6F6F6"/>
                    </a:solidFill>
                  </a:tcPr>
                </a:tc>
                <a:tc>
                  <a:txBody>
                    <a:bodyPr lIns="63500" tIns="25400"/>
                    <a:lstStyle/>
                    <a:p>
                      <a:r>
                        <a:rPr sz="1250" b="0">
                          <a:solidFill>
                            <a:srgbClr val="2B2B2B"/>
                          </a:solidFill>
                          <a:latin typeface="Arial"/>
                        </a:rPr>
                        <a:t>Are values believable, given what we know clinically?  Subtypes: uniqueness · atemporal · temporal.</a:t>
                      </a:r>
                    </a:p>
                  </a:txBody>
                  <a:tcPr>
                    <a:solidFill>
                      <a:srgbClr val="F6F6F6"/>
                    </a:solidFill>
                  </a:tcPr>
                </a:tc>
                <a:tc>
                  <a:txBody>
                    <a:bodyPr lIns="63500" tIns="25400"/>
                    <a:lstStyle/>
                    <a:p>
                      <a:r>
                        <a:rPr sz="1300">
                          <a:solidFill>
                            <a:srgbClr val="191919"/>
                          </a:solidFill>
                          <a:latin typeface="Arial"/>
                        </a:rPr>
                        <a:t>No birth year in the future; no drug era starting before birth</a:t>
                      </a:r>
                    </a:p>
                  </a:txBody>
                  <a:tcPr>
                    <a:solidFill>
                      <a:srgbClr val="F6F6F6"/>
                    </a:solidFill>
                  </a:tcPr>
                </a:tc>
              </a:tr>
            </a:tbl>
          </a:graphicData>
        </a:graphic>
      </p:graphicFrame>
      <p:sp>
        <p:nvSpPr>
          <p:cNvPr id="6" name="TextBox 5"/>
          <p:cNvSpPr txBox="1"/>
          <p:nvPr/>
        </p:nvSpPr>
        <p:spPr>
          <a:xfrm>
            <a:off x="475488" y="3611880"/>
            <a:ext cx="11247120" cy="320040"/>
          </a:xfrm>
          <a:prstGeom prst="rect">
            <a:avLst/>
          </a:prstGeom>
          <a:noFill/>
        </p:spPr>
        <p:txBody>
          <a:bodyPr wrap="none">
            <a:spAutoFit/>
          </a:bodyPr>
          <a:lstStyle/>
          <a:p>
            <a:r>
              <a:rPr sz="1400" b="1">
                <a:solidFill>
                  <a:srgbClr val="20425A"/>
                </a:solidFill>
                <a:latin typeface="Arial"/>
              </a:rPr>
              <a:t>Two assessment contexts — every check is also one of these:</a:t>
            </a:r>
          </a:p>
        </p:txBody>
      </p:sp>
      <p:graphicFrame>
        <p:nvGraphicFramePr>
          <p:cNvPr id="7" name="Table 6"/>
          <p:cNvGraphicFramePr>
            <a:graphicFrameLocks noGrp="1"/>
          </p:cNvGraphicFramePr>
          <p:nvPr/>
        </p:nvGraphicFramePr>
        <p:xfrm>
          <a:off x="475488" y="3977639"/>
          <a:ext cx="11247120" cy="1737360"/>
        </p:xfrm>
        <a:graphic>
          <a:graphicData uri="http://schemas.openxmlformats.org/drawingml/2006/table">
            <a:tbl>
              <a:tblPr firstRow="1" bandRow="1">
                <a:tableStyleId>{5C22544A-7EE6-4342-B048-85BDC9FD1C3A}</a:tableStyleId>
              </a:tblPr>
              <a:tblGrid>
                <a:gridCol w="2103120"/>
                <a:gridCol w="4206240"/>
                <a:gridCol w="4937760"/>
              </a:tblGrid>
              <a:tr h="579120">
                <a:tc>
                  <a:txBody>
                    <a:bodyPr/>
                    <a:lstStyle/>
                    <a:p>
                      <a:r>
                        <a:rPr sz="1300" b="1">
                          <a:solidFill>
                            <a:srgbClr val="FFFFFF"/>
                          </a:solidFill>
                          <a:latin typeface="Arial"/>
                        </a:rPr>
                        <a:t>Context</a:t>
                      </a:r>
                    </a:p>
                  </a:txBody>
                  <a:tcPr anchor="ctr">
                    <a:solidFill>
                      <a:srgbClr val="20425A"/>
                    </a:solidFill>
                  </a:tcPr>
                </a:tc>
                <a:tc>
                  <a:txBody>
                    <a:bodyPr/>
                    <a:lstStyle/>
                    <a:p>
                      <a:r>
                        <a:rPr sz="1300" b="1">
                          <a:solidFill>
                            <a:srgbClr val="FFFFFF"/>
                          </a:solidFill>
                          <a:latin typeface="Arial"/>
                        </a:rPr>
                        <a:t>You check the data against…</a:t>
                      </a:r>
                    </a:p>
                  </a:txBody>
                  <a:tcPr anchor="ctr">
                    <a:solidFill>
                      <a:srgbClr val="20425A"/>
                    </a:solidFill>
                  </a:tcPr>
                </a:tc>
                <a:tc>
                  <a:txBody>
                    <a:bodyPr/>
                    <a:lstStyle/>
                    <a:p>
                      <a:r>
                        <a:rPr sz="1300" b="1">
                          <a:solidFill>
                            <a:srgbClr val="FFFFFF"/>
                          </a:solidFill>
                          <a:latin typeface="Arial"/>
                        </a:rPr>
                        <a:t>Example (a plausibility check)</a:t>
                      </a:r>
                    </a:p>
                  </a:txBody>
                  <a:tcPr anchor="ctr">
                    <a:solidFill>
                      <a:srgbClr val="20425A"/>
                    </a:solidFill>
                  </a:tcPr>
                </a:tc>
              </a:tr>
              <a:tr h="579120">
                <a:tc>
                  <a:txBody>
                    <a:bodyPr/>
                    <a:lstStyle/>
                    <a:p>
                      <a:r>
                        <a:rPr sz="1250" b="1">
                          <a:solidFill>
                            <a:srgbClr val="2B2B2B"/>
                          </a:solidFill>
                          <a:latin typeface="Arial"/>
                        </a:rPr>
                        <a:t>Verification</a:t>
                      </a:r>
                    </a:p>
                  </a:txBody>
                  <a:tcPr anchor="ctr">
                    <a:solidFill>
                      <a:srgbClr val="EEF2F5"/>
                    </a:solidFill>
                  </a:tcPr>
                </a:tc>
                <a:tc>
                  <a:txBody>
                    <a:bodyPr/>
                    <a:lstStyle/>
                    <a:p>
                      <a:r>
                        <a:rPr sz="1250" b="0">
                          <a:solidFill>
                            <a:srgbClr val="2B2B2B"/>
                          </a:solidFill>
                          <a:latin typeface="Arial"/>
                        </a:rPr>
                        <a:t>the system’s own rules, metadata, and specifications — no outside reference</a:t>
                      </a:r>
                    </a:p>
                  </a:txBody>
                  <a:tcPr anchor="ctr">
                    <a:solidFill>
                      <a:srgbClr val="EEF2F5"/>
                    </a:solidFill>
                  </a:tcPr>
                </a:tc>
                <a:tc>
                  <a:txBody>
                    <a:bodyPr/>
                    <a:lstStyle/>
                    <a:p>
                      <a:r>
                        <a:rPr sz="1250" b="0">
                          <a:solidFill>
                            <a:srgbClr val="2B2B2B"/>
                          </a:solidFill>
                          <a:latin typeface="Arial"/>
                        </a:rPr>
                        <a:t>“No birth dates in the future” — checked against internal logic</a:t>
                      </a:r>
                    </a:p>
                  </a:txBody>
                  <a:tcPr anchor="ctr">
                    <a:solidFill>
                      <a:srgbClr val="EEF2F5"/>
                    </a:solidFill>
                  </a:tcPr>
                </a:tc>
              </a:tr>
              <a:tr h="579120">
                <a:tc>
                  <a:txBody>
                    <a:bodyPr/>
                    <a:lstStyle/>
                    <a:p>
                      <a:r>
                        <a:rPr sz="1250" b="1">
                          <a:solidFill>
                            <a:srgbClr val="2B2B2B"/>
                          </a:solidFill>
                          <a:latin typeface="Arial"/>
                        </a:rPr>
                        <a:t>Validation</a:t>
                      </a:r>
                    </a:p>
                  </a:txBody>
                  <a:tcPr anchor="ctr">
                    <a:solidFill>
                      <a:srgbClr val="FFFFFF"/>
                    </a:solidFill>
                  </a:tcPr>
                </a:tc>
                <a:tc>
                  <a:txBody>
                    <a:bodyPr/>
                    <a:lstStyle/>
                    <a:p>
                      <a:r>
                        <a:rPr sz="1250" b="0">
                          <a:solidFill>
                            <a:srgbClr val="2B2B2B"/>
                          </a:solidFill>
                          <a:latin typeface="Arial"/>
                        </a:rPr>
                        <a:t>an external, trusted benchmark — a gold standard or published rates</a:t>
                      </a:r>
                    </a:p>
                  </a:txBody>
                  <a:tcPr anchor="ctr">
                    <a:solidFill>
                      <a:srgbClr val="FFFFFF"/>
                    </a:solidFill>
                  </a:tcPr>
                </a:tc>
                <a:tc>
                  <a:txBody>
                    <a:bodyPr/>
                    <a:lstStyle/>
                    <a:p>
                      <a:r>
                        <a:rPr sz="1250" b="0">
                          <a:solidFill>
                            <a:srgbClr val="2B2B2B"/>
                          </a:solidFill>
                          <a:latin typeface="Arial"/>
                        </a:rPr>
                        <a:t>“Our diabetes prevalence matches published national estimates”</a:t>
                      </a:r>
                    </a:p>
                  </a:txBody>
                  <a:tcPr anchor="ctr">
                    <a:solidFill>
                      <a:srgbClr val="FFFFFF"/>
                    </a:solidFill>
                  </a:tcPr>
                </a:tc>
              </a:tr>
            </a:tbl>
          </a:graphicData>
        </a:graphic>
      </p:graphicFrame>
      <p:sp>
        <p:nvSpPr>
          <p:cNvPr id="8" name="TextBox 7"/>
          <p:cNvSpPr txBox="1"/>
          <p:nvPr/>
        </p:nvSpPr>
        <p:spPr>
          <a:xfrm>
            <a:off x="475488" y="5989320"/>
            <a:ext cx="11247120" cy="457200"/>
          </a:xfrm>
          <a:prstGeom prst="rect">
            <a:avLst/>
          </a:prstGeom>
          <a:noFill/>
        </p:spPr>
        <p:txBody>
          <a:bodyPr wrap="none">
            <a:spAutoFit/>
          </a:bodyPr>
          <a:lstStyle/>
          <a:p>
            <a:r>
              <a:rPr sz="1250" i="1">
                <a:solidFill>
                  <a:srgbClr val="20425A"/>
                </a:solidFill>
                <a:latin typeface="Arial"/>
              </a:rPr>
              <a:t>DQD tags every check by BOTH its category and its context — that pairing is the framework.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The Data Quality Dashboard (DQD)</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DQD is an open-source OHDSI R package that operationalizes the Kahn framework</a:t>
            </a:r>
          </a:p>
          <a:p>
            <a:pPr>
              <a:spcBef>
                <a:spcPts val="600"/>
              </a:spcBef>
            </a:pPr>
            <a:r>
              <a:rPr sz="1800">
                <a:solidFill>
                  <a:srgbClr val="191919"/>
                </a:solidFill>
                <a:latin typeface="Arial"/>
              </a:rPr>
              <a:t>It runs a library of automated checks against an OMOP CDM</a:t>
            </a:r>
          </a:p>
          <a:p>
            <a:pPr>
              <a:spcBef>
                <a:spcPts val="600"/>
              </a:spcBef>
            </a:pPr>
            <a:r>
              <a:rPr sz="1800">
                <a:solidFill>
                  <a:srgbClr val="191919"/>
                </a:solidFill>
                <a:latin typeface="Arial"/>
              </a:rPr>
              <a:t>Each check has a threshold — the acceptable failure rate (e.g., ≤5% unmapped concept_ids)</a:t>
            </a:r>
          </a:p>
          <a:p>
            <a:pPr>
              <a:spcBef>
                <a:spcPts val="600"/>
              </a:spcBef>
            </a:pPr>
            <a:r>
              <a:rPr sz="1800">
                <a:solidFill>
                  <a:srgbClr val="191919"/>
                </a:solidFill>
                <a:latin typeface="Arial"/>
              </a:rPr>
              <a:t>DQD produces a report: each check passes or fails against its threshold</a:t>
            </a:r>
          </a:p>
          <a:p>
            <a:pPr>
              <a:spcBef>
                <a:spcPts val="600"/>
              </a:spcBef>
            </a:pPr>
            <a:r>
              <a:rPr sz="1800">
                <a:solidFill>
                  <a:srgbClr val="191919"/>
                </a:solidFill>
                <a:latin typeface="Arial"/>
              </a:rPr>
              <a:t>Output is viewable in an interactive Shiny dashboard</a:t>
            </a:r>
          </a:p>
          <a:p>
            <a:pPr>
              <a:spcBef>
                <a:spcPts val="600"/>
              </a:spcBef>
            </a:pPr>
            <a:r>
              <a:rPr sz="1800">
                <a:solidFill>
                  <a:srgbClr val="191919"/>
                </a:solidFill>
                <a:latin typeface="Arial"/>
              </a:rPr>
              <a:t>A useful habit after any ETL or CDM update: run DQD, review failures, decide which ones matter</a:t>
            </a:r>
          </a:p>
          <a:p>
            <a:pPr>
              <a:spcBef>
                <a:spcPts val="600"/>
              </a:spcBef>
            </a:pPr>
            <a:r>
              <a:rPr sz="1800">
                <a:solidFill>
                  <a:srgbClr val="191919"/>
                </a:solidFill>
                <a:latin typeface="Arial"/>
              </a:rPr>
              <a:t>CRITICAL: a passing DQD does not guarantee your data answer your specific question</a:t>
            </a:r>
          </a:p>
          <a:p>
            <a:pPr>
              <a:spcBef>
                <a:spcPts val="600"/>
              </a:spcBef>
            </a:pPr>
            <a:r>
              <a:rPr sz="1800">
                <a:solidFill>
                  <a:srgbClr val="191919"/>
                </a:solidFill>
                <a:latin typeface="Arial"/>
              </a:rPr>
              <a:t>CRITICAL: a failed DQD check is not always fatal — context matters</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Reading a DQD Report</a:t>
            </a:r>
          </a:p>
        </p:txBody>
      </p:sp>
      <p:sp>
        <p:nvSpPr>
          <p:cNvPr id="5" name="Rectangle 4"/>
          <p:cNvSpPr/>
          <p:nvPr/>
        </p:nvSpPr>
        <p:spPr>
          <a:xfrm>
            <a:off x="475488" y="1124712"/>
            <a:ext cx="5504688" cy="5532120"/>
          </a:xfrm>
          <a:prstGeom prst="rect">
            <a:avLst/>
          </a:prstGeom>
          <a:solidFill>
            <a:srgbClr val="F6F6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66928" y="1216152"/>
            <a:ext cx="5321808" cy="457200"/>
          </a:xfrm>
          <a:prstGeom prst="rect">
            <a:avLst/>
          </a:prstGeom>
          <a:noFill/>
        </p:spPr>
        <p:txBody>
          <a:bodyPr wrap="square">
            <a:spAutoFit/>
          </a:bodyPr>
          <a:lstStyle/>
          <a:p>
            <a:pPr algn="l"/>
            <a:r>
              <a:rPr sz="1800" b="1" i="0">
                <a:solidFill>
                  <a:srgbClr val="20425A"/>
                </a:solidFill>
                <a:latin typeface="Arial"/>
              </a:rPr>
              <a:t>What to Look For First</a:t>
            </a:r>
          </a:p>
        </p:txBody>
      </p:sp>
      <p:sp>
        <p:nvSpPr>
          <p:cNvPr id="7" name="TextBox 6"/>
          <p:cNvSpPr txBox="1"/>
          <p:nvPr/>
        </p:nvSpPr>
        <p:spPr>
          <a:xfrm>
            <a:off x="612648" y="1719072"/>
            <a:ext cx="5230368" cy="4846320"/>
          </a:xfrm>
          <a:prstGeom prst="rect">
            <a:avLst/>
          </a:prstGeom>
          <a:noFill/>
        </p:spPr>
        <p:txBody>
          <a:bodyPr wrap="square">
            <a:spAutoFit/>
          </a:bodyPr>
          <a:lstStyle/>
          <a:p>
            <a:pPr>
              <a:spcBef>
                <a:spcPts val="500"/>
              </a:spcBef>
            </a:pPr>
            <a:r>
              <a:rPr sz="1700">
                <a:solidFill>
                  <a:srgbClr val="191919"/>
                </a:solidFill>
                <a:latin typeface="Arial"/>
              </a:rPr>
              <a:t>Overall pass rate (% of checks passing)</a:t>
            </a:r>
          </a:p>
          <a:p>
            <a:pPr>
              <a:spcBef>
                <a:spcPts val="500"/>
              </a:spcBef>
            </a:pPr>
            <a:r>
              <a:rPr sz="1700">
                <a:solidFill>
                  <a:srgbClr val="191919"/>
                </a:solidFill>
                <a:latin typeface="Arial"/>
              </a:rPr>
              <a:t>Failures in the domains relevant to your study</a:t>
            </a:r>
          </a:p>
          <a:p>
            <a:pPr>
              <a:spcBef>
                <a:spcPts val="500"/>
              </a:spcBef>
            </a:pPr>
            <a:r>
              <a:rPr sz="1700">
                <a:solidFill>
                  <a:srgbClr val="191919"/>
                </a:solidFill>
                <a:latin typeface="Arial"/>
              </a:rPr>
              <a:t>High-failure-count tables (e.g., condition_occurrence, drug_exposure)</a:t>
            </a:r>
          </a:p>
          <a:p>
            <a:pPr>
              <a:spcBef>
                <a:spcPts val="500"/>
              </a:spcBef>
            </a:pPr>
            <a:r>
              <a:rPr sz="1700">
                <a:solidFill>
                  <a:srgbClr val="191919"/>
                </a:solidFill>
                <a:latin typeface="Arial"/>
              </a:rPr>
              <a:t>Plausibility failures: dates, impossible values</a:t>
            </a:r>
          </a:p>
          <a:p>
            <a:pPr>
              <a:spcBef>
                <a:spcPts val="500"/>
              </a:spcBef>
            </a:pPr>
            <a:r>
              <a:rPr sz="1700">
                <a:solidFill>
                  <a:srgbClr val="191919"/>
                </a:solidFill>
                <a:latin typeface="Arial"/>
              </a:rPr>
              <a:t>Completeness: concept_id = 0 rates</a:t>
            </a:r>
          </a:p>
          <a:p>
            <a:pPr>
              <a:spcBef>
                <a:spcPts val="500"/>
              </a:spcBef>
            </a:pPr>
            <a:r>
              <a:rPr sz="1700">
                <a:solidFill>
                  <a:srgbClr val="191919"/>
                </a:solidFill>
                <a:latin typeface="Arial"/>
              </a:rPr>
              <a:t>Conformance: foreign key violations</a:t>
            </a:r>
          </a:p>
        </p:txBody>
      </p:sp>
      <p:sp>
        <p:nvSpPr>
          <p:cNvPr id="8" name="Rectangle 7"/>
          <p:cNvSpPr/>
          <p:nvPr/>
        </p:nvSpPr>
        <p:spPr>
          <a:xfrm>
            <a:off x="6208776" y="1124712"/>
            <a:ext cx="5504688" cy="5532120"/>
          </a:xfrm>
          <a:prstGeom prst="rect">
            <a:avLst/>
          </a:prstGeom>
          <a:solidFill>
            <a:srgbClr val="F0EB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300216" y="1216152"/>
            <a:ext cx="5321808" cy="457200"/>
          </a:xfrm>
          <a:prstGeom prst="rect">
            <a:avLst/>
          </a:prstGeom>
          <a:noFill/>
        </p:spPr>
        <p:txBody>
          <a:bodyPr wrap="square">
            <a:spAutoFit/>
          </a:bodyPr>
          <a:lstStyle/>
          <a:p>
            <a:pPr algn="l"/>
            <a:r>
              <a:rPr sz="1800" b="1" i="0">
                <a:solidFill>
                  <a:srgbClr val="20425A"/>
                </a:solidFill>
                <a:latin typeface="Arial"/>
              </a:rPr>
              <a:t>How to Interpret</a:t>
            </a:r>
          </a:p>
        </p:txBody>
      </p:sp>
      <p:sp>
        <p:nvSpPr>
          <p:cNvPr id="10" name="TextBox 9"/>
          <p:cNvSpPr txBox="1"/>
          <p:nvPr/>
        </p:nvSpPr>
        <p:spPr>
          <a:xfrm>
            <a:off x="6345936" y="1719072"/>
            <a:ext cx="5230368" cy="4846320"/>
          </a:xfrm>
          <a:prstGeom prst="rect">
            <a:avLst/>
          </a:prstGeom>
          <a:noFill/>
        </p:spPr>
        <p:txBody>
          <a:bodyPr wrap="square">
            <a:spAutoFit/>
          </a:bodyPr>
          <a:lstStyle/>
          <a:p>
            <a:pPr>
              <a:spcBef>
                <a:spcPts val="500"/>
              </a:spcBef>
            </a:pPr>
            <a:r>
              <a:rPr sz="1700">
                <a:solidFill>
                  <a:srgbClr val="191919"/>
                </a:solidFill>
                <a:latin typeface="Arial"/>
              </a:rPr>
              <a:t>Ask: does this failure affect my study question?</a:t>
            </a:r>
          </a:p>
          <a:p>
            <a:pPr>
              <a:spcBef>
                <a:spcPts val="500"/>
              </a:spcBef>
            </a:pPr>
            <a:r>
              <a:rPr sz="1700">
                <a:solidFill>
                  <a:srgbClr val="191919"/>
                </a:solidFill>
                <a:latin typeface="Arial"/>
              </a:rPr>
              <a:t>Severity varies by domain and study type</a:t>
            </a:r>
          </a:p>
          <a:p>
            <a:pPr>
              <a:spcBef>
                <a:spcPts val="500"/>
              </a:spcBef>
            </a:pPr>
            <a:r>
              <a:rPr sz="1700">
                <a:solidFill>
                  <a:srgbClr val="191919"/>
                </a:solidFill>
                <a:latin typeface="Arial"/>
              </a:rPr>
              <a:t>10% concept_id = 0 in drug_exposure: critical for drug studies, negligible for surgical cohorts</a:t>
            </a:r>
          </a:p>
          <a:p>
            <a:pPr>
              <a:spcBef>
                <a:spcPts val="500"/>
              </a:spcBef>
            </a:pPr>
            <a:r>
              <a:rPr sz="1700">
                <a:solidFill>
                  <a:srgbClr val="191919"/>
                </a:solidFill>
                <a:latin typeface="Arial"/>
              </a:rPr>
              <a:t>Document every DQD failure you reviewed in your study protocol</a:t>
            </a:r>
          </a:p>
          <a:p>
            <a:pPr>
              <a:spcBef>
                <a:spcPts val="500"/>
              </a:spcBef>
            </a:pPr>
            <a:r>
              <a:rPr sz="1700">
                <a:solidFill>
                  <a:srgbClr val="191919"/>
                </a:solidFill>
                <a:latin typeface="Arial"/>
              </a:rPr>
              <a:t>If unsure: treat it as a sensitivity analysis (run with and without flagged records)</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Data Quality or Concept Set Problem?</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A recurring mistake: blaming the data when the concept set is the real issue</a:t>
            </a:r>
          </a:p>
          <a:p>
            <a:pPr>
              <a:spcBef>
                <a:spcPts val="600"/>
              </a:spcBef>
            </a:pPr>
            <a:r>
              <a:rPr sz="1800">
                <a:solidFill>
                  <a:srgbClr val="191919"/>
                </a:solidFill>
                <a:latin typeface="Arial"/>
              </a:rPr>
              <a:t>Scenario: your cohort size is unexpectedly small</a:t>
            </a:r>
          </a:p>
          <a:p>
            <a:pPr>
              <a:spcBef>
                <a:spcPts val="600"/>
              </a:spcBef>
            </a:pPr>
            <a:r>
              <a:rPr sz="1800">
                <a:solidFill>
                  <a:srgbClr val="191919"/>
                </a:solidFill>
                <a:latin typeface="Arial"/>
              </a:rPr>
              <a:t>BEFORE concluding the data has a DQ problem, ask:</a:t>
            </a:r>
          </a:p>
          <a:p>
            <a:pPr lvl="1">
              <a:spcBef>
                <a:spcPts val="300"/>
              </a:spcBef>
            </a:pPr>
            <a:r>
              <a:rPr sz="1600">
                <a:solidFill>
                  <a:srgbClr val="191919"/>
                </a:solidFill>
                <a:latin typeface="Arial"/>
              </a:rPr>
              <a:t>Is your concept set built on standard concepts? (non-standard → 0 results)</a:t>
            </a:r>
          </a:p>
          <a:p>
            <a:pPr lvl="1">
              <a:spcBef>
                <a:spcPts val="300"/>
              </a:spcBef>
            </a:pPr>
            <a:r>
              <a:rPr sz="1600">
                <a:solidFill>
                  <a:srgbClr val="191919"/>
                </a:solidFill>
                <a:latin typeface="Arial"/>
              </a:rPr>
              <a:t>Did you turn on Include Descendants for drug ingredients or condition classes?</a:t>
            </a:r>
          </a:p>
          <a:p>
            <a:pPr lvl="1">
              <a:spcBef>
                <a:spcPts val="300"/>
              </a:spcBef>
            </a:pPr>
            <a:r>
              <a:rPr sz="1600">
                <a:solidFill>
                  <a:srgbClr val="191919"/>
                </a:solidFill>
                <a:latin typeface="Arial"/>
              </a:rPr>
              <a:t>Did you export and run the Atlas SQL in your SQL client — do you get the same count?</a:t>
            </a:r>
          </a:p>
          <a:p>
            <a:pPr lvl="1">
              <a:spcBef>
                <a:spcPts val="300"/>
              </a:spcBef>
            </a:pPr>
            <a:r>
              <a:rPr sz="1600">
                <a:solidFill>
                  <a:srgbClr val="191919"/>
                </a:solidFill>
                <a:latin typeface="Arial"/>
              </a:rPr>
              <a:t>Is the CDM schema the same one Atlas generated against?</a:t>
            </a:r>
          </a:p>
          <a:p>
            <a:pPr>
              <a:spcBef>
                <a:spcPts val="600"/>
              </a:spcBef>
            </a:pPr>
            <a:r>
              <a:rPr sz="1800">
                <a:solidFill>
                  <a:srgbClr val="191919"/>
                </a:solidFill>
                <a:latin typeface="Arial"/>
              </a:rPr>
              <a:t>Only after ruling out concept set and cohort logic issues should you investigate the CDM data itself</a:t>
            </a:r>
          </a:p>
          <a:p>
            <a:pPr>
              <a:spcBef>
                <a:spcPts val="600"/>
              </a:spcBef>
            </a:pPr>
            <a:r>
              <a:rPr sz="1800">
                <a:solidFill>
                  <a:srgbClr val="191919"/>
                </a:solidFill>
                <a:latin typeface="Arial"/>
              </a:rPr>
              <a:t>This distinction will come up in nearly every project you work on</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475488" y="1737360"/>
            <a:ext cx="822960" cy="8229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01368"/>
            <a:ext cx="822960" cy="731520"/>
          </a:xfrm>
          <a:prstGeom prst="rect">
            <a:avLst/>
          </a:prstGeom>
          <a:noFill/>
        </p:spPr>
        <p:txBody>
          <a:bodyPr wrap="square">
            <a:spAutoFit/>
          </a:bodyPr>
          <a:lstStyle/>
          <a:p>
            <a:pPr algn="ctr"/>
            <a:r>
              <a:rPr sz="3400" b="1" i="0">
                <a:solidFill>
                  <a:srgbClr val="FFFFFF"/>
                </a:solidFill>
                <a:latin typeface="Gotham Narrow"/>
              </a:rPr>
              <a:t>2</a:t>
            </a:r>
          </a:p>
        </p:txBody>
      </p:sp>
      <p:sp>
        <p:nvSpPr>
          <p:cNvPr id="6" name="TextBox 5"/>
          <p:cNvSpPr txBox="1"/>
          <p:nvPr/>
        </p:nvSpPr>
        <p:spPr>
          <a:xfrm>
            <a:off x="1737360" y="1828800"/>
            <a:ext cx="9902952" cy="1005840"/>
          </a:xfrm>
          <a:prstGeom prst="rect">
            <a:avLst/>
          </a:prstGeom>
          <a:noFill/>
        </p:spPr>
        <p:txBody>
          <a:bodyPr wrap="square">
            <a:spAutoFit/>
          </a:bodyPr>
          <a:lstStyle/>
          <a:p>
            <a:pPr algn="l"/>
            <a:r>
              <a:rPr sz="3600" b="1" i="0">
                <a:solidFill>
                  <a:srgbClr val="FFFFFF"/>
                </a:solidFill>
                <a:latin typeface="Gotham Narrow"/>
              </a:rPr>
              <a:t>Concept Sets</a:t>
            </a:r>
          </a:p>
        </p:txBody>
      </p:sp>
      <p:sp>
        <p:nvSpPr>
          <p:cNvPr id="7" name="TextBox 6"/>
          <p:cNvSpPr txBox="1"/>
          <p:nvPr/>
        </p:nvSpPr>
        <p:spPr>
          <a:xfrm>
            <a:off x="475488" y="3200400"/>
            <a:ext cx="11237976" cy="1188720"/>
          </a:xfrm>
          <a:prstGeom prst="rect">
            <a:avLst/>
          </a:prstGeom>
          <a:noFill/>
        </p:spPr>
        <p:txBody>
          <a:bodyPr wrap="square">
            <a:spAutoFit/>
          </a:bodyPr>
          <a:lstStyle/>
          <a:p>
            <a:pPr algn="l"/>
            <a:r>
              <a:rPr sz="2000" b="0" i="0">
                <a:solidFill>
                  <a:srgbClr val="D9C4E6"/>
                </a:solidFill>
                <a:latin typeface="Arial"/>
              </a:rPr>
              <a:t>Building reusable clinical definitions in ATLAS</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What Is a Concept Set?</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A concept set is a named, reusable collection of standard concepts that defines a clinical idea</a:t>
            </a:r>
          </a:p>
          <a:p>
            <a:pPr>
              <a:spcBef>
                <a:spcPts val="600"/>
              </a:spcBef>
            </a:pPr>
            <a:r>
              <a:rPr sz="1800">
                <a:solidFill>
                  <a:srgbClr val="191919"/>
                </a:solidFill>
                <a:latin typeface="Arial"/>
              </a:rPr>
              <a:t>Examples: 'All sulfonylureas' · 'Type 2 diabetes mellitus' · 'Amyotrophic lateral sclerosis'</a:t>
            </a:r>
          </a:p>
          <a:p>
            <a:pPr>
              <a:spcBef>
                <a:spcPts val="600"/>
              </a:spcBef>
            </a:pPr>
            <a:r>
              <a:rPr sz="1800">
                <a:solidFill>
                  <a:srgbClr val="191919"/>
                </a:solidFill>
                <a:latin typeface="Arial"/>
              </a:rPr>
              <a:t>You build it once in ATLAS — then reuse it across cohorts, characterizations, and analyses</a:t>
            </a:r>
          </a:p>
          <a:p>
            <a:pPr>
              <a:spcBef>
                <a:spcPts val="600"/>
              </a:spcBef>
            </a:pPr>
            <a:r>
              <a:rPr sz="1800">
                <a:solidFill>
                  <a:srgbClr val="191919"/>
                </a:solidFill>
                <a:latin typeface="Arial"/>
              </a:rPr>
              <a:t>A concept set is the reusable building block of every OHDSI analysis</a:t>
            </a:r>
          </a:p>
          <a:p>
            <a:pPr>
              <a:spcBef>
                <a:spcPts val="600"/>
              </a:spcBef>
            </a:pPr>
            <a:r>
              <a:rPr sz="1800">
                <a:solidFill>
                  <a:srgbClr val="191919"/>
                </a:solidFill>
                <a:latin typeface="Arial"/>
              </a:rPr>
              <a:t>Concept sets are exported as JSON from Atlas — version-controlled alongside your study code</a:t>
            </a:r>
          </a:p>
          <a:p>
            <a:pPr>
              <a:spcBef>
                <a:spcPts val="600"/>
              </a:spcBef>
            </a:pPr>
            <a:r>
              <a:rPr sz="1800">
                <a:solidFill>
                  <a:srgbClr val="191919"/>
                </a:solidFill>
                <a:latin typeface="Arial"/>
              </a:rPr>
              <a:t>The same concept set produces comparable results at any OMOP site — that's the power</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Standard and Mapped — Two Critical Toggles in ATLAS</a:t>
            </a:r>
          </a:p>
        </p:txBody>
      </p:sp>
      <p:sp>
        <p:nvSpPr>
          <p:cNvPr id="5" name="Rectangle 4"/>
          <p:cNvSpPr/>
          <p:nvPr/>
        </p:nvSpPr>
        <p:spPr>
          <a:xfrm>
            <a:off x="475488" y="1124712"/>
            <a:ext cx="5504688" cy="5532120"/>
          </a:xfrm>
          <a:prstGeom prst="rect">
            <a:avLst/>
          </a:prstGeom>
          <a:solidFill>
            <a:srgbClr val="F6F6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66928" y="1216152"/>
            <a:ext cx="5321808" cy="457200"/>
          </a:xfrm>
          <a:prstGeom prst="rect">
            <a:avLst/>
          </a:prstGeom>
          <a:noFill/>
        </p:spPr>
        <p:txBody>
          <a:bodyPr wrap="square">
            <a:spAutoFit/>
          </a:bodyPr>
          <a:lstStyle/>
          <a:p>
            <a:pPr algn="l"/>
            <a:r>
              <a:rPr sz="1800" b="1" i="0">
                <a:solidFill>
                  <a:srgbClr val="20425A"/>
                </a:solidFill>
                <a:latin typeface="Arial"/>
              </a:rPr>
              <a:t>Standard  (the analysis layer)</a:t>
            </a:r>
          </a:p>
        </p:txBody>
      </p:sp>
      <p:sp>
        <p:nvSpPr>
          <p:cNvPr id="7" name="TextBox 6"/>
          <p:cNvSpPr txBox="1"/>
          <p:nvPr/>
        </p:nvSpPr>
        <p:spPr>
          <a:xfrm>
            <a:off x="612648" y="1719072"/>
            <a:ext cx="5230368" cy="4846320"/>
          </a:xfrm>
          <a:prstGeom prst="rect">
            <a:avLst/>
          </a:prstGeom>
          <a:noFill/>
        </p:spPr>
        <p:txBody>
          <a:bodyPr wrap="square">
            <a:spAutoFit/>
          </a:bodyPr>
          <a:lstStyle/>
          <a:p>
            <a:pPr>
              <a:spcBef>
                <a:spcPts val="500"/>
              </a:spcBef>
            </a:pPr>
            <a:r>
              <a:rPr sz="1700">
                <a:solidFill>
                  <a:srgbClr val="191919"/>
                </a:solidFill>
                <a:latin typeface="Arial"/>
              </a:rPr>
              <a:t>Included Concepts tab: shows the standard concepts in your set</a:t>
            </a:r>
          </a:p>
          <a:p>
            <a:pPr>
              <a:spcBef>
                <a:spcPts val="500"/>
              </a:spcBef>
            </a:pPr>
            <a:r>
              <a:rPr sz="1700">
                <a:solidFill>
                  <a:srgbClr val="191919"/>
                </a:solidFill>
                <a:latin typeface="Arial"/>
              </a:rPr>
              <a:t>EVERY concept in your set must be standard (standard_concept = 'S')</a:t>
            </a:r>
          </a:p>
          <a:p>
            <a:pPr>
              <a:spcBef>
                <a:spcPts val="500"/>
              </a:spcBef>
            </a:pPr>
            <a:r>
              <a:rPr sz="1700">
                <a:solidFill>
                  <a:srgbClr val="191919"/>
                </a:solidFill>
                <a:latin typeface="Arial"/>
              </a:rPr>
              <a:t>Non-standard concepts in the set → silently returns 0 records</a:t>
            </a:r>
          </a:p>
          <a:p>
            <a:pPr>
              <a:spcBef>
                <a:spcPts val="500"/>
              </a:spcBef>
            </a:pPr>
            <a:r>
              <a:rPr sz="1700">
                <a:solidFill>
                  <a:srgbClr val="191919"/>
                </a:solidFill>
                <a:latin typeface="Arial"/>
              </a:rPr>
              <a:t>Check: open Included Concepts tab and look at the Standard column</a:t>
            </a:r>
          </a:p>
          <a:p>
            <a:pPr>
              <a:spcBef>
                <a:spcPts val="500"/>
              </a:spcBef>
            </a:pPr>
            <a:r>
              <a:rPr sz="1700">
                <a:solidFill>
                  <a:srgbClr val="191919"/>
                </a:solidFill>
                <a:latin typeface="Arial"/>
              </a:rPr>
              <a:t>If any concept shows blank → remove it and find its standard equivalent</a:t>
            </a:r>
          </a:p>
        </p:txBody>
      </p:sp>
      <p:sp>
        <p:nvSpPr>
          <p:cNvPr id="8" name="Rectangle 7"/>
          <p:cNvSpPr/>
          <p:nvPr/>
        </p:nvSpPr>
        <p:spPr>
          <a:xfrm>
            <a:off x="6208776" y="1124712"/>
            <a:ext cx="5504688" cy="5532120"/>
          </a:xfrm>
          <a:prstGeom prst="rect">
            <a:avLst/>
          </a:prstGeom>
          <a:solidFill>
            <a:srgbClr val="F0EB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300216" y="1216152"/>
            <a:ext cx="5321808" cy="457200"/>
          </a:xfrm>
          <a:prstGeom prst="rect">
            <a:avLst/>
          </a:prstGeom>
          <a:noFill/>
        </p:spPr>
        <p:txBody>
          <a:bodyPr wrap="square">
            <a:spAutoFit/>
          </a:bodyPr>
          <a:lstStyle/>
          <a:p>
            <a:pPr algn="l"/>
            <a:r>
              <a:rPr sz="1800" b="1" i="0">
                <a:solidFill>
                  <a:srgbClr val="20425A"/>
                </a:solidFill>
                <a:latin typeface="Arial"/>
              </a:rPr>
              <a:t>Mapped  (the source audit layer)</a:t>
            </a:r>
          </a:p>
        </p:txBody>
      </p:sp>
      <p:sp>
        <p:nvSpPr>
          <p:cNvPr id="10" name="TextBox 9"/>
          <p:cNvSpPr txBox="1"/>
          <p:nvPr/>
        </p:nvSpPr>
        <p:spPr>
          <a:xfrm>
            <a:off x="6345936" y="1719072"/>
            <a:ext cx="5230368" cy="4846320"/>
          </a:xfrm>
          <a:prstGeom prst="rect">
            <a:avLst/>
          </a:prstGeom>
          <a:noFill/>
        </p:spPr>
        <p:txBody>
          <a:bodyPr wrap="square">
            <a:spAutoFit/>
          </a:bodyPr>
          <a:lstStyle/>
          <a:p>
            <a:pPr>
              <a:spcBef>
                <a:spcPts val="500"/>
              </a:spcBef>
            </a:pPr>
            <a:r>
              <a:rPr sz="1700">
                <a:solidFill>
                  <a:srgbClr val="191919"/>
                </a:solidFill>
                <a:latin typeface="Arial"/>
              </a:rPr>
              <a:t>Mapped tab: shows source codes (ICD, NDC) that map INTO your standard concepts</a:t>
            </a:r>
          </a:p>
          <a:p>
            <a:pPr>
              <a:spcBef>
                <a:spcPts val="500"/>
              </a:spcBef>
            </a:pPr>
            <a:r>
              <a:rPr sz="1700">
                <a:solidFill>
                  <a:srgbClr val="191919"/>
                </a:solidFill>
                <a:latin typeface="Arial"/>
              </a:rPr>
              <a:t>This confirms your concept set will capture your site's coding practice</a:t>
            </a:r>
          </a:p>
          <a:p>
            <a:pPr>
              <a:spcBef>
                <a:spcPts val="500"/>
              </a:spcBef>
            </a:pPr>
            <a:r>
              <a:rPr sz="1700">
                <a:solidFill>
                  <a:srgbClr val="191919"/>
                </a:solidFill>
                <a:latin typeface="Arial"/>
              </a:rPr>
              <a:t>Example: sulfonylurea ingredient captures 40+ ICD-coded drug products</a:t>
            </a:r>
          </a:p>
          <a:p>
            <a:pPr>
              <a:spcBef>
                <a:spcPts val="500"/>
              </a:spcBef>
            </a:pPr>
            <a:r>
              <a:rPr sz="1700">
                <a:solidFill>
                  <a:srgbClr val="191919"/>
                </a:solidFill>
                <a:latin typeface="Arial"/>
              </a:rPr>
              <a:t>If your site uses a source code that doesn't appear in Mapped → you have a gap</a:t>
            </a:r>
          </a:p>
          <a:p>
            <a:pPr>
              <a:spcBef>
                <a:spcPts val="500"/>
              </a:spcBef>
            </a:pPr>
            <a:r>
              <a:rPr sz="1700">
                <a:solidFill>
                  <a:srgbClr val="191919"/>
                </a:solidFill>
                <a:latin typeface="Arial"/>
              </a:rPr>
              <a:t>Use Mapped view to find missing coverage — then trace back to the vocabulary</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Include Descendants — Why It Matters</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Clinical concepts are organized in hierarchies: ingredient → product → branded product → dose</a:t>
            </a:r>
          </a:p>
          <a:p>
            <a:pPr>
              <a:spcBef>
                <a:spcPts val="600"/>
              </a:spcBef>
            </a:pPr>
            <a:r>
              <a:rPr sz="1800">
                <a:solidFill>
                  <a:srgbClr val="191919"/>
                </a:solidFill>
                <a:latin typeface="Arial"/>
              </a:rPr>
              <a:t>Example: 'Metformin' (ingredient) has 100+ descendants (products, formulations, combinations)</a:t>
            </a:r>
          </a:p>
          <a:p>
            <a:pPr>
              <a:spcBef>
                <a:spcPts val="600"/>
              </a:spcBef>
            </a:pPr>
            <a:r>
              <a:rPr sz="1800">
                <a:solidFill>
                  <a:srgbClr val="191919"/>
                </a:solidFill>
                <a:latin typeface="Arial"/>
              </a:rPr>
              <a:t>WITHOUT Include Descendants: your concept set only captures the exact concept you added</a:t>
            </a:r>
          </a:p>
          <a:p>
            <a:pPr>
              <a:spcBef>
                <a:spcPts val="600"/>
              </a:spcBef>
            </a:pPr>
            <a:r>
              <a:rPr sz="1800">
                <a:solidFill>
                  <a:srgbClr val="191919"/>
                </a:solidFill>
                <a:latin typeface="Arial"/>
              </a:rPr>
              <a:t>You would miss: Metformin HCl 500mg tablet, Metformin XR 1000mg, Glucophage, etc.</a:t>
            </a:r>
          </a:p>
          <a:p>
            <a:pPr>
              <a:spcBef>
                <a:spcPts val="600"/>
              </a:spcBef>
            </a:pPr>
            <a:r>
              <a:rPr sz="1800">
                <a:solidFill>
                  <a:srgbClr val="191919"/>
                </a:solidFill>
                <a:latin typeface="Arial"/>
              </a:rPr>
              <a:t>WITH Include Descendants: every product, dose, and form below the ingredient is captured</a:t>
            </a:r>
          </a:p>
          <a:p>
            <a:pPr>
              <a:spcBef>
                <a:spcPts val="600"/>
              </a:spcBef>
            </a:pPr>
            <a:r>
              <a:rPr sz="1800">
                <a:solidFill>
                  <a:srgbClr val="191919"/>
                </a:solidFill>
                <a:latin typeface="Arial"/>
              </a:rPr>
              <a:t>Rule of thumb: for drug ingredients → always Include Descendants</a:t>
            </a:r>
          </a:p>
          <a:p>
            <a:pPr>
              <a:spcBef>
                <a:spcPts val="600"/>
              </a:spcBef>
            </a:pPr>
            <a:r>
              <a:rPr sz="1800">
                <a:solidFill>
                  <a:srgbClr val="191919"/>
                </a:solidFill>
                <a:latin typeface="Arial"/>
              </a:rPr>
              <a:t>For condition concepts: Include Descendants usually correct, but review what you're capturing</a:t>
            </a:r>
          </a:p>
          <a:p>
            <a:pPr>
              <a:spcBef>
                <a:spcPts val="600"/>
              </a:spcBef>
            </a:pPr>
            <a:r>
              <a:rPr sz="1800">
                <a:solidFill>
                  <a:srgbClr val="191919"/>
                </a:solidFill>
                <a:latin typeface="Arial"/>
              </a:rPr>
              <a:t>The concept_ancestor table is what powers 'Include Descendants' in Atlas</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3203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237976" cy="777240"/>
          </a:xfrm>
          <a:prstGeom prst="rect">
            <a:avLst/>
          </a:prstGeom>
          <a:noFill/>
        </p:spPr>
        <p:txBody>
          <a:bodyPr wrap="square">
            <a:spAutoFit/>
          </a:bodyPr>
          <a:lstStyle/>
          <a:p>
            <a:pPr algn="l"/>
            <a:r>
              <a:rPr sz="2600" b="1" i="0">
                <a:solidFill>
                  <a:srgbClr val="FFFFFF"/>
                </a:solidFill>
                <a:latin typeface="Gotham Narrow"/>
              </a:rPr>
              <a:t>Lab:  Building a Concept Set in ATLAS</a:t>
            </a:r>
          </a:p>
        </p:txBody>
      </p:sp>
      <p:sp>
        <p:nvSpPr>
          <p:cNvPr id="5" name="TextBox 4"/>
          <p:cNvSpPr txBox="1"/>
          <p:nvPr/>
        </p:nvSpPr>
        <p:spPr>
          <a:xfrm>
            <a:off x="9262872" y="201168"/>
            <a:ext cx="2468880" cy="548640"/>
          </a:xfrm>
          <a:prstGeom prst="rect">
            <a:avLst/>
          </a:prstGeom>
          <a:noFill/>
        </p:spPr>
        <p:txBody>
          <a:bodyPr wrap="square">
            <a:spAutoFit/>
          </a:bodyPr>
          <a:lstStyle/>
          <a:p>
            <a:pPr algn="r"/>
            <a:r>
              <a:rPr sz="1400" b="0" i="0">
                <a:solidFill>
                  <a:srgbClr val="FFFFFF"/>
                </a:solidFill>
                <a:latin typeface="Arial"/>
              </a:rPr>
              <a:t>⏱  ~35 minutes</a:t>
            </a:r>
          </a:p>
        </p:txBody>
      </p:sp>
      <p:sp>
        <p:nvSpPr>
          <p:cNvPr id="6" name="Rectangle 5"/>
          <p:cNvSpPr/>
          <p:nvPr/>
        </p:nvSpPr>
        <p:spPr>
          <a:xfrm>
            <a:off x="475488" y="1124712"/>
            <a:ext cx="11237976" cy="402336"/>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66928" y="1197864"/>
            <a:ext cx="11055096" cy="274320"/>
          </a:xfrm>
          <a:prstGeom prst="rect">
            <a:avLst/>
          </a:prstGeom>
          <a:noFill/>
        </p:spPr>
        <p:txBody>
          <a:bodyPr wrap="square">
            <a:spAutoFit/>
          </a:bodyPr>
          <a:lstStyle/>
          <a:p>
            <a:pPr algn="l"/>
            <a:r>
              <a:rPr sz="1400" b="0" i="0">
                <a:solidFill>
                  <a:srgbClr val="320337"/>
                </a:solidFill>
                <a:latin typeface="Arial"/>
              </a:rPr>
              <a:t>Tool: ATLAS (your site's instance) · SQL client for validation step</a:t>
            </a:r>
          </a:p>
        </p:txBody>
      </p:sp>
      <p:sp>
        <p:nvSpPr>
          <p:cNvPr id="8" name="Rectangle 7"/>
          <p:cNvSpPr/>
          <p:nvPr/>
        </p:nvSpPr>
        <p:spPr>
          <a:xfrm>
            <a:off x="475488" y="1655064"/>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75488" y="1673352"/>
            <a:ext cx="365760" cy="329184"/>
          </a:xfrm>
          <a:prstGeom prst="rect">
            <a:avLst/>
          </a:prstGeom>
          <a:noFill/>
        </p:spPr>
        <p:txBody>
          <a:bodyPr wrap="square">
            <a:spAutoFit/>
          </a:bodyPr>
          <a:lstStyle/>
          <a:p>
            <a:pPr algn="ctr"/>
            <a:r>
              <a:rPr sz="1500" b="1" i="0">
                <a:solidFill>
                  <a:srgbClr val="FFFFFF"/>
                </a:solidFill>
                <a:latin typeface="Arial"/>
              </a:rPr>
              <a:t>1</a:t>
            </a:r>
          </a:p>
        </p:txBody>
      </p:sp>
      <p:sp>
        <p:nvSpPr>
          <p:cNvPr id="10" name="TextBox 9"/>
          <p:cNvSpPr txBox="1"/>
          <p:nvPr/>
        </p:nvSpPr>
        <p:spPr>
          <a:xfrm>
            <a:off x="969264" y="1655064"/>
            <a:ext cx="10680192" cy="594360"/>
          </a:xfrm>
          <a:prstGeom prst="rect">
            <a:avLst/>
          </a:prstGeom>
          <a:noFill/>
        </p:spPr>
        <p:txBody>
          <a:bodyPr wrap="square">
            <a:spAutoFit/>
          </a:bodyPr>
          <a:lstStyle/>
          <a:p>
            <a:pPr algn="l"/>
            <a:r>
              <a:rPr sz="1800" b="0" i="0">
                <a:solidFill>
                  <a:srgbClr val="191919"/>
                </a:solidFill>
                <a:latin typeface="Arial"/>
              </a:rPr>
              <a:t>Open ATLAS (your site's URL) → navigate to Concept Sets → New Concept Set</a:t>
            </a:r>
          </a:p>
        </p:txBody>
      </p:sp>
      <p:sp>
        <p:nvSpPr>
          <p:cNvPr id="11" name="Rectangle 10"/>
          <p:cNvSpPr/>
          <p:nvPr/>
        </p:nvSpPr>
        <p:spPr>
          <a:xfrm>
            <a:off x="475488" y="2368296"/>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75488" y="2386584"/>
            <a:ext cx="365760" cy="329184"/>
          </a:xfrm>
          <a:prstGeom prst="rect">
            <a:avLst/>
          </a:prstGeom>
          <a:noFill/>
        </p:spPr>
        <p:txBody>
          <a:bodyPr wrap="square">
            <a:spAutoFit/>
          </a:bodyPr>
          <a:lstStyle/>
          <a:p>
            <a:pPr algn="ctr"/>
            <a:r>
              <a:rPr sz="1500" b="1" i="0">
                <a:solidFill>
                  <a:srgbClr val="FFFFFF"/>
                </a:solidFill>
                <a:latin typeface="Arial"/>
              </a:rPr>
              <a:t>2</a:t>
            </a:r>
          </a:p>
        </p:txBody>
      </p:sp>
      <p:sp>
        <p:nvSpPr>
          <p:cNvPr id="13" name="TextBox 12"/>
          <p:cNvSpPr txBox="1"/>
          <p:nvPr/>
        </p:nvSpPr>
        <p:spPr>
          <a:xfrm>
            <a:off x="969264" y="2368296"/>
            <a:ext cx="10680192" cy="594360"/>
          </a:xfrm>
          <a:prstGeom prst="rect">
            <a:avLst/>
          </a:prstGeom>
          <a:noFill/>
        </p:spPr>
        <p:txBody>
          <a:bodyPr wrap="square">
            <a:spAutoFit/>
          </a:bodyPr>
          <a:lstStyle/>
          <a:p>
            <a:pPr algn="l"/>
            <a:r>
              <a:rPr sz="1800" b="0" i="0">
                <a:solidFill>
                  <a:srgbClr val="191919"/>
                </a:solidFill>
                <a:latin typeface="Arial"/>
              </a:rPr>
              <a:t>Name it: 'TtT Day2 Sulfonylureas [your initials]'</a:t>
            </a:r>
          </a:p>
        </p:txBody>
      </p:sp>
      <p:sp>
        <p:nvSpPr>
          <p:cNvPr id="14" name="Rectangle 13"/>
          <p:cNvSpPr/>
          <p:nvPr/>
        </p:nvSpPr>
        <p:spPr>
          <a:xfrm>
            <a:off x="475488" y="3081528"/>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75488" y="3099816"/>
            <a:ext cx="365760" cy="329184"/>
          </a:xfrm>
          <a:prstGeom prst="rect">
            <a:avLst/>
          </a:prstGeom>
          <a:noFill/>
        </p:spPr>
        <p:txBody>
          <a:bodyPr wrap="square">
            <a:spAutoFit/>
          </a:bodyPr>
          <a:lstStyle/>
          <a:p>
            <a:pPr algn="ctr"/>
            <a:r>
              <a:rPr sz="1500" b="1" i="0">
                <a:solidFill>
                  <a:srgbClr val="FFFFFF"/>
                </a:solidFill>
                <a:latin typeface="Arial"/>
              </a:rPr>
              <a:t>3</a:t>
            </a:r>
          </a:p>
        </p:txBody>
      </p:sp>
      <p:sp>
        <p:nvSpPr>
          <p:cNvPr id="16" name="TextBox 15"/>
          <p:cNvSpPr txBox="1"/>
          <p:nvPr/>
        </p:nvSpPr>
        <p:spPr>
          <a:xfrm>
            <a:off x="969264" y="3081528"/>
            <a:ext cx="10680192" cy="594360"/>
          </a:xfrm>
          <a:prstGeom prst="rect">
            <a:avLst/>
          </a:prstGeom>
          <a:noFill/>
        </p:spPr>
        <p:txBody>
          <a:bodyPr wrap="square">
            <a:spAutoFit/>
          </a:bodyPr>
          <a:lstStyle/>
          <a:p>
            <a:pPr algn="l"/>
            <a:r>
              <a:rPr sz="1800" b="0" i="0">
                <a:solidFill>
                  <a:srgbClr val="191919"/>
                </a:solidFill>
                <a:latin typeface="Arial"/>
              </a:rPr>
              <a:t>Search for 'sulfonylureas' → find the standard ingredient class concept</a:t>
            </a:r>
          </a:p>
        </p:txBody>
      </p:sp>
      <p:sp>
        <p:nvSpPr>
          <p:cNvPr id="17" name="Rectangle 16"/>
          <p:cNvSpPr/>
          <p:nvPr/>
        </p:nvSpPr>
        <p:spPr>
          <a:xfrm>
            <a:off x="475488" y="3794760"/>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75488" y="3813048"/>
            <a:ext cx="365760" cy="329184"/>
          </a:xfrm>
          <a:prstGeom prst="rect">
            <a:avLst/>
          </a:prstGeom>
          <a:noFill/>
        </p:spPr>
        <p:txBody>
          <a:bodyPr wrap="square">
            <a:spAutoFit/>
          </a:bodyPr>
          <a:lstStyle/>
          <a:p>
            <a:pPr algn="ctr"/>
            <a:r>
              <a:rPr sz="1500" b="1" i="0">
                <a:solidFill>
                  <a:srgbClr val="FFFFFF"/>
                </a:solidFill>
                <a:latin typeface="Arial"/>
              </a:rPr>
              <a:t>4</a:t>
            </a:r>
          </a:p>
        </p:txBody>
      </p:sp>
      <p:sp>
        <p:nvSpPr>
          <p:cNvPr id="19" name="TextBox 18"/>
          <p:cNvSpPr txBox="1"/>
          <p:nvPr/>
        </p:nvSpPr>
        <p:spPr>
          <a:xfrm>
            <a:off x="969264" y="3794760"/>
            <a:ext cx="10680192" cy="594360"/>
          </a:xfrm>
          <a:prstGeom prst="rect">
            <a:avLst/>
          </a:prstGeom>
          <a:noFill/>
        </p:spPr>
        <p:txBody>
          <a:bodyPr wrap="square">
            <a:spAutoFit/>
          </a:bodyPr>
          <a:lstStyle/>
          <a:p>
            <a:pPr algn="l"/>
            <a:r>
              <a:rPr sz="1800" b="0" i="0">
                <a:solidFill>
                  <a:srgbClr val="191919"/>
                </a:solidFill>
                <a:latin typeface="Arial"/>
              </a:rPr>
              <a:t>Add to concept set → toggle Include Descendants ON</a:t>
            </a:r>
          </a:p>
        </p:txBody>
      </p:sp>
      <p:sp>
        <p:nvSpPr>
          <p:cNvPr id="20" name="Rectangle 19"/>
          <p:cNvSpPr/>
          <p:nvPr/>
        </p:nvSpPr>
        <p:spPr>
          <a:xfrm>
            <a:off x="475488" y="4507992"/>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75488" y="4526280"/>
            <a:ext cx="365760" cy="329184"/>
          </a:xfrm>
          <a:prstGeom prst="rect">
            <a:avLst/>
          </a:prstGeom>
          <a:noFill/>
        </p:spPr>
        <p:txBody>
          <a:bodyPr wrap="square">
            <a:spAutoFit/>
          </a:bodyPr>
          <a:lstStyle/>
          <a:p>
            <a:pPr algn="ctr"/>
            <a:r>
              <a:rPr sz="1500" b="1" i="0">
                <a:solidFill>
                  <a:srgbClr val="FFFFFF"/>
                </a:solidFill>
                <a:latin typeface="Arial"/>
              </a:rPr>
              <a:t>5</a:t>
            </a:r>
          </a:p>
        </p:txBody>
      </p:sp>
      <p:sp>
        <p:nvSpPr>
          <p:cNvPr id="22" name="TextBox 21"/>
          <p:cNvSpPr txBox="1"/>
          <p:nvPr/>
        </p:nvSpPr>
        <p:spPr>
          <a:xfrm>
            <a:off x="969264" y="4507992"/>
            <a:ext cx="10680192" cy="594360"/>
          </a:xfrm>
          <a:prstGeom prst="rect">
            <a:avLst/>
          </a:prstGeom>
          <a:noFill/>
        </p:spPr>
        <p:txBody>
          <a:bodyPr wrap="square">
            <a:spAutoFit/>
          </a:bodyPr>
          <a:lstStyle/>
          <a:p>
            <a:pPr algn="l"/>
            <a:r>
              <a:rPr sz="1800" b="0" i="0">
                <a:solidFill>
                  <a:srgbClr val="191919"/>
                </a:solidFill>
                <a:latin typeface="Arial"/>
              </a:rPr>
              <a:t>Open Included Concepts tab — are all concepts standard? Count how many descendants</a:t>
            </a:r>
          </a:p>
        </p:txBody>
      </p:sp>
      <p:sp>
        <p:nvSpPr>
          <p:cNvPr id="23" name="Rectangle 22"/>
          <p:cNvSpPr/>
          <p:nvPr/>
        </p:nvSpPr>
        <p:spPr>
          <a:xfrm>
            <a:off x="475488" y="5221224"/>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75488" y="5239512"/>
            <a:ext cx="365760" cy="329184"/>
          </a:xfrm>
          <a:prstGeom prst="rect">
            <a:avLst/>
          </a:prstGeom>
          <a:noFill/>
        </p:spPr>
        <p:txBody>
          <a:bodyPr wrap="square">
            <a:spAutoFit/>
          </a:bodyPr>
          <a:lstStyle/>
          <a:p>
            <a:pPr algn="ctr"/>
            <a:r>
              <a:rPr sz="1500" b="1" i="0">
                <a:solidFill>
                  <a:srgbClr val="FFFFFF"/>
                </a:solidFill>
                <a:latin typeface="Arial"/>
              </a:rPr>
              <a:t>6</a:t>
            </a:r>
          </a:p>
        </p:txBody>
      </p:sp>
      <p:sp>
        <p:nvSpPr>
          <p:cNvPr id="25" name="TextBox 24"/>
          <p:cNvSpPr txBox="1"/>
          <p:nvPr/>
        </p:nvSpPr>
        <p:spPr>
          <a:xfrm>
            <a:off x="969264" y="5221224"/>
            <a:ext cx="10680192" cy="594360"/>
          </a:xfrm>
          <a:prstGeom prst="rect">
            <a:avLst/>
          </a:prstGeom>
          <a:noFill/>
        </p:spPr>
        <p:txBody>
          <a:bodyPr wrap="square">
            <a:spAutoFit/>
          </a:bodyPr>
          <a:lstStyle/>
          <a:p>
            <a:pPr algn="l"/>
            <a:r>
              <a:rPr sz="1800" b="0" i="0">
                <a:solidFill>
                  <a:srgbClr val="191919"/>
                </a:solidFill>
                <a:latin typeface="Arial"/>
              </a:rPr>
              <a:t>Open Mapped tab — what source codes map in? Note any surprising inclusions</a:t>
            </a:r>
          </a:p>
        </p:txBody>
      </p:sp>
      <p:sp>
        <p:nvSpPr>
          <p:cNvPr id="26" name="Rectangle 25"/>
          <p:cNvSpPr/>
          <p:nvPr/>
        </p:nvSpPr>
        <p:spPr>
          <a:xfrm>
            <a:off x="475488" y="5934456"/>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75488" y="5952744"/>
            <a:ext cx="365760" cy="329184"/>
          </a:xfrm>
          <a:prstGeom prst="rect">
            <a:avLst/>
          </a:prstGeom>
          <a:noFill/>
        </p:spPr>
        <p:txBody>
          <a:bodyPr wrap="square">
            <a:spAutoFit/>
          </a:bodyPr>
          <a:lstStyle/>
          <a:p>
            <a:pPr algn="ctr"/>
            <a:r>
              <a:rPr sz="1500" b="1" i="0">
                <a:solidFill>
                  <a:srgbClr val="FFFFFF"/>
                </a:solidFill>
                <a:latin typeface="Arial"/>
              </a:rPr>
              <a:t>7</a:t>
            </a:r>
          </a:p>
        </p:txBody>
      </p:sp>
      <p:sp>
        <p:nvSpPr>
          <p:cNvPr id="28" name="TextBox 27"/>
          <p:cNvSpPr txBox="1"/>
          <p:nvPr/>
        </p:nvSpPr>
        <p:spPr>
          <a:xfrm>
            <a:off x="969264" y="5934456"/>
            <a:ext cx="10680192" cy="594360"/>
          </a:xfrm>
          <a:prstGeom prst="rect">
            <a:avLst/>
          </a:prstGeom>
          <a:noFill/>
        </p:spPr>
        <p:txBody>
          <a:bodyPr wrap="square">
            <a:spAutoFit/>
          </a:bodyPr>
          <a:lstStyle/>
          <a:p>
            <a:pPr algn="l"/>
            <a:r>
              <a:rPr sz="1800" b="0" i="0">
                <a:solidFill>
                  <a:srgbClr val="191919"/>
                </a:solidFill>
                <a:latin typeface="Arial"/>
              </a:rPr>
              <a:t>Export the concept set (JSON) — save to your labs folder in the program repo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554480"/>
            <a:ext cx="11237976" cy="1188720"/>
          </a:xfrm>
          <a:prstGeom prst="rect">
            <a:avLst/>
          </a:prstGeom>
          <a:noFill/>
        </p:spPr>
        <p:txBody>
          <a:bodyPr wrap="square">
            <a:spAutoFit/>
          </a:bodyPr>
          <a:lstStyle/>
          <a:p>
            <a:pPr algn="l"/>
            <a:r>
              <a:rPr sz="4800" b="1" i="0">
                <a:solidFill>
                  <a:srgbClr val="FFFFFF"/>
                </a:solidFill>
                <a:latin typeface="Gotham Narrow"/>
              </a:rPr>
              <a:t>Thank You</a:t>
            </a:r>
          </a:p>
        </p:txBody>
      </p:sp>
      <p:sp>
        <p:nvSpPr>
          <p:cNvPr id="6" name="TextBox 5"/>
          <p:cNvSpPr txBox="1"/>
          <p:nvPr/>
        </p:nvSpPr>
        <p:spPr>
          <a:xfrm>
            <a:off x="475488" y="3017520"/>
            <a:ext cx="11237976" cy="2743200"/>
          </a:xfrm>
          <a:prstGeom prst="rect">
            <a:avLst/>
          </a:prstGeom>
          <a:noFill/>
        </p:spPr>
        <p:txBody>
          <a:bodyPr wrap="square">
            <a:spAutoFit/>
          </a:bodyPr>
          <a:lstStyle/>
          <a:p>
            <a:pPr>
              <a:spcBef>
                <a:spcPts val="800"/>
              </a:spcBef>
            </a:pPr>
            <a:r>
              <a:rPr sz="2000">
                <a:solidFill>
                  <a:srgbClr val="D9C4E6"/>
                </a:solidFill>
                <a:latin typeface="Arial"/>
              </a:rPr>
              <a:t>Thank you for being here and for investing your time in this work.</a:t>
            </a:r>
          </a:p>
          <a:p>
            <a:pPr>
              <a:spcBef>
                <a:spcPts val="800"/>
              </a:spcBef>
            </a:pPr>
            <a:r>
              <a:rPr sz="2000">
                <a:solidFill>
                  <a:srgbClr val="D9C4E6"/>
                </a:solidFill>
                <a:latin typeface="Arial"/>
              </a:rPr>
              <a:t>This program stands on the shoulders of the global OHDSI community and everyone who contributes to open, reproducible health data science.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Validating Your Concept Set with SQL</a:t>
            </a:r>
          </a:p>
        </p:txBody>
      </p:sp>
      <p:sp>
        <p:nvSpPr>
          <p:cNvPr id="5" name="TextBox 4"/>
          <p:cNvSpPr txBox="1"/>
          <p:nvPr/>
        </p:nvSpPr>
        <p:spPr>
          <a:xfrm>
            <a:off x="475488" y="1097280"/>
            <a:ext cx="11237976" cy="411480"/>
          </a:xfrm>
          <a:prstGeom prst="rect">
            <a:avLst/>
          </a:prstGeom>
          <a:noFill/>
        </p:spPr>
        <p:txBody>
          <a:bodyPr wrap="square">
            <a:spAutoFit/>
          </a:bodyPr>
          <a:lstStyle/>
          <a:p>
            <a:pPr algn="l"/>
            <a:r>
              <a:rPr sz="1600" b="0" i="1">
                <a:solidFill>
                  <a:srgbClr val="5A5A5A"/>
                </a:solidFill>
                <a:latin typeface="Arial"/>
              </a:rPr>
              <a:t>After building in Atlas, confirm the count matches by running the equivalent SQL in your client:</a:t>
            </a:r>
          </a:p>
        </p:txBody>
      </p:sp>
      <p:sp>
        <p:nvSpPr>
          <p:cNvPr id="6" name="Rectangle 5"/>
          <p:cNvSpPr/>
          <p:nvPr/>
        </p:nvSpPr>
        <p:spPr>
          <a:xfrm>
            <a:off x="475488" y="1527048"/>
            <a:ext cx="11237976" cy="5074920"/>
          </a:xfrm>
          <a:prstGeom prst="rect">
            <a:avLst/>
          </a:prstGeom>
          <a:solidFill>
            <a:srgbClr val="1C1C2C"/>
          </a:solidFill>
          <a:ln w="9525">
            <a:solidFill>
              <a:srgbClr val="50506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636776"/>
            <a:ext cx="10908792" cy="4855464"/>
          </a:xfrm>
          <a:prstGeom prst="rect">
            <a:avLst/>
          </a:prstGeom>
          <a:noFill/>
        </p:spPr>
        <p:txBody>
          <a:bodyPr wrap="none">
            <a:spAutoFit/>
          </a:bodyPr>
          <a:lstStyle/>
          <a:p>
            <a:pPr>
              <a:spcBef>
                <a:spcPts val="100"/>
              </a:spcBef>
            </a:pPr>
            <a:r>
              <a:rPr sz="1300">
                <a:solidFill>
                  <a:srgbClr val="D7D7D7"/>
                </a:solidFill>
                <a:latin typeface="Courier New"/>
              </a:rPr>
              <a:t>-- Count drug exposures for sulfonylureas using ancestor join</a:t>
            </a:r>
          </a:p>
          <a:p>
            <a:pPr>
              <a:spcBef>
                <a:spcPts val="100"/>
              </a:spcBef>
            </a:pPr>
            <a:r>
              <a:rPr sz="1300">
                <a:solidFill>
                  <a:srgbClr val="D7D7D7"/>
                </a:solidFill>
                <a:latin typeface="Courier New"/>
              </a:rPr>
              <a:t>-- Replace [sulfonylurea_class_id] with the concept_id from Atlas</a:t>
            </a:r>
          </a:p>
          <a:p>
            <a:pPr>
              <a:spcBef>
                <a:spcPts val="100"/>
              </a:spcBef>
            </a:pPr>
            <a:r>
              <a:rPr sz="1300">
                <a:solidFill>
                  <a:srgbClr val="D7D7D7"/>
                </a:solidFill>
                <a:latin typeface="Courier New"/>
              </a:rPr>
              <a:t/>
            </a:r>
          </a:p>
          <a:p>
            <a:pPr>
              <a:spcBef>
                <a:spcPts val="100"/>
              </a:spcBef>
            </a:pPr>
            <a:r>
              <a:rPr sz="1300">
                <a:solidFill>
                  <a:srgbClr val="D7D7D7"/>
                </a:solidFill>
                <a:latin typeface="Courier New"/>
              </a:rPr>
              <a:t>SELECT COUNT(*)                     AS total_exposures,</a:t>
            </a:r>
          </a:p>
          <a:p>
            <a:pPr>
              <a:spcBef>
                <a:spcPts val="100"/>
              </a:spcBef>
            </a:pPr>
            <a:r>
              <a:rPr sz="1300">
                <a:solidFill>
                  <a:srgbClr val="D7D7D7"/>
                </a:solidFill>
                <a:latin typeface="Courier New"/>
              </a:rPr>
              <a:t>       COUNT(DISTINCT de.person_id) AS unique_patients</a:t>
            </a:r>
          </a:p>
          <a:p>
            <a:pPr>
              <a:spcBef>
                <a:spcPts val="100"/>
              </a:spcBef>
            </a:pPr>
            <a:r>
              <a:rPr sz="1300">
                <a:solidFill>
                  <a:srgbClr val="D7D7D7"/>
                </a:solidFill>
                <a:latin typeface="Courier New"/>
              </a:rPr>
              <a:t>FROM cdm.drug_exposure de</a:t>
            </a:r>
          </a:p>
          <a:p>
            <a:pPr>
              <a:spcBef>
                <a:spcPts val="100"/>
              </a:spcBef>
            </a:pPr>
            <a:r>
              <a:rPr sz="1300">
                <a:solidFill>
                  <a:srgbClr val="D7D7D7"/>
                </a:solidFill>
                <a:latin typeface="Courier New"/>
              </a:rPr>
              <a:t>JOIN cdm.concept_ancestor ca</a:t>
            </a:r>
          </a:p>
          <a:p>
            <a:pPr>
              <a:spcBef>
                <a:spcPts val="100"/>
              </a:spcBef>
            </a:pPr>
            <a:r>
              <a:rPr sz="1300">
                <a:solidFill>
                  <a:srgbClr val="D7D7D7"/>
                </a:solidFill>
                <a:latin typeface="Courier New"/>
              </a:rPr>
              <a:t>  ON ca.descendant_concept_id = de.drug_concept_id</a:t>
            </a:r>
          </a:p>
          <a:p>
            <a:pPr>
              <a:spcBef>
                <a:spcPts val="100"/>
              </a:spcBef>
            </a:pPr>
            <a:r>
              <a:rPr sz="1300">
                <a:solidFill>
                  <a:srgbClr val="D7D7D7"/>
                </a:solidFill>
                <a:latin typeface="Courier New"/>
              </a:rPr>
              <a:t>WHERE ca.ancestor_concept_id = [sulfonylurea_class_id];</a:t>
            </a:r>
          </a:p>
          <a:p>
            <a:pPr>
              <a:spcBef>
                <a:spcPts val="100"/>
              </a:spcBef>
            </a:pPr>
            <a:r>
              <a:rPr sz="1300">
                <a:solidFill>
                  <a:srgbClr val="D7D7D7"/>
                </a:solidFill>
                <a:latin typeface="Courier New"/>
              </a:rPr>
              <a:t/>
            </a:r>
          </a:p>
          <a:p>
            <a:pPr>
              <a:spcBef>
                <a:spcPts val="100"/>
              </a:spcBef>
            </a:pPr>
            <a:r>
              <a:rPr sz="1300">
                <a:solidFill>
                  <a:srgbClr val="D7D7D7"/>
                </a:solidFill>
                <a:latin typeface="Courier New"/>
              </a:rPr>
              <a:t>-- Compare to Atlas concept set count</a:t>
            </a:r>
          </a:p>
          <a:p>
            <a:pPr>
              <a:spcBef>
                <a:spcPts val="100"/>
              </a:spcBef>
            </a:pPr>
            <a:r>
              <a:rPr sz="1300">
                <a:solidFill>
                  <a:srgbClr val="D7D7D7"/>
                </a:solidFill>
                <a:latin typeface="Courier New"/>
              </a:rPr>
              <a:t>-- If they differ, check: non-standard concepts, schema mismatch, or vocabulary version</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Key Takeaways</a:t>
            </a:r>
          </a:p>
        </p:txBody>
      </p:sp>
      <p:sp>
        <p:nvSpPr>
          <p:cNvPr id="5" name="Rectangle 4"/>
          <p:cNvSpPr/>
          <p:nvPr/>
        </p:nvSpPr>
        <p:spPr>
          <a:xfrm>
            <a:off x="475488" y="1170432"/>
            <a:ext cx="11237976" cy="780288"/>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85216" y="1234440"/>
            <a:ext cx="11018520" cy="670560"/>
          </a:xfrm>
          <a:prstGeom prst="rect">
            <a:avLst/>
          </a:prstGeom>
          <a:noFill/>
        </p:spPr>
        <p:txBody>
          <a:bodyPr wrap="square">
            <a:spAutoFit/>
          </a:bodyPr>
          <a:lstStyle/>
          <a:p>
            <a:pPr algn="l"/>
            <a:r>
              <a:rPr sz="1800" b="0" i="0">
                <a:solidFill>
                  <a:srgbClr val="191919"/>
                </a:solidFill>
                <a:latin typeface="Arial"/>
              </a:rPr>
              <a:t>✓  Data quality is always relative to the study question — context determines whether a failure matters</a:t>
            </a:r>
          </a:p>
        </p:txBody>
      </p:sp>
      <p:sp>
        <p:nvSpPr>
          <p:cNvPr id="7" name="Rectangle 6"/>
          <p:cNvSpPr/>
          <p:nvPr/>
        </p:nvSpPr>
        <p:spPr>
          <a:xfrm>
            <a:off x="475488" y="2042160"/>
            <a:ext cx="11237976" cy="780288"/>
          </a:xfrm>
          <a:prstGeom prst="rect">
            <a:avLst/>
          </a:prstGeom>
          <a:solidFill>
            <a:srgbClr val="F8F2FF"/>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85216" y="2106168"/>
            <a:ext cx="11018520" cy="670560"/>
          </a:xfrm>
          <a:prstGeom prst="rect">
            <a:avLst/>
          </a:prstGeom>
          <a:noFill/>
        </p:spPr>
        <p:txBody>
          <a:bodyPr wrap="square">
            <a:spAutoFit/>
          </a:bodyPr>
          <a:lstStyle/>
          <a:p>
            <a:pPr algn="l"/>
            <a:r>
              <a:rPr sz="1800" b="0" i="0">
                <a:solidFill>
                  <a:srgbClr val="191919"/>
                </a:solidFill>
                <a:latin typeface="Arial"/>
              </a:rPr>
              <a:t>✓  The Kahn framework has two axes: three categories (conformance, completeness, plausibility) × two contexts (verification, validation)</a:t>
            </a:r>
          </a:p>
        </p:txBody>
      </p:sp>
      <p:sp>
        <p:nvSpPr>
          <p:cNvPr id="9" name="Rectangle 8"/>
          <p:cNvSpPr/>
          <p:nvPr/>
        </p:nvSpPr>
        <p:spPr>
          <a:xfrm>
            <a:off x="475488" y="2913888"/>
            <a:ext cx="11237976" cy="780288"/>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85216" y="2977896"/>
            <a:ext cx="11018520" cy="670560"/>
          </a:xfrm>
          <a:prstGeom prst="rect">
            <a:avLst/>
          </a:prstGeom>
          <a:noFill/>
        </p:spPr>
        <p:txBody>
          <a:bodyPr wrap="square">
            <a:spAutoFit/>
          </a:bodyPr>
          <a:lstStyle/>
          <a:p>
            <a:pPr algn="l"/>
            <a:r>
              <a:rPr sz="1800" b="0" i="0">
                <a:solidFill>
                  <a:srgbClr val="191919"/>
                </a:solidFill>
                <a:latin typeface="Arial"/>
              </a:rPr>
              <a:t>✓  DQD operationalizes these checks with thresholds — a failed check is not automatically disqualifying</a:t>
            </a:r>
          </a:p>
        </p:txBody>
      </p:sp>
      <p:sp>
        <p:nvSpPr>
          <p:cNvPr id="11" name="Rectangle 10"/>
          <p:cNvSpPr/>
          <p:nvPr/>
        </p:nvSpPr>
        <p:spPr>
          <a:xfrm>
            <a:off x="475488" y="3785616"/>
            <a:ext cx="11237976" cy="780288"/>
          </a:xfrm>
          <a:prstGeom prst="rect">
            <a:avLst/>
          </a:prstGeom>
          <a:solidFill>
            <a:srgbClr val="F8F2FF"/>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85216" y="3849624"/>
            <a:ext cx="11018520" cy="670560"/>
          </a:xfrm>
          <a:prstGeom prst="rect">
            <a:avLst/>
          </a:prstGeom>
          <a:noFill/>
        </p:spPr>
        <p:txBody>
          <a:bodyPr wrap="square">
            <a:spAutoFit/>
          </a:bodyPr>
          <a:lstStyle/>
          <a:p>
            <a:pPr algn="l"/>
            <a:r>
              <a:rPr sz="1800" b="0" i="0">
                <a:solidFill>
                  <a:srgbClr val="191919"/>
                </a:solidFill>
                <a:latin typeface="Arial"/>
              </a:rPr>
              <a:t>✓  Concept sets must be built on STANDARD concepts — non-standard concepts silently return nothing</a:t>
            </a:r>
          </a:p>
        </p:txBody>
      </p:sp>
      <p:sp>
        <p:nvSpPr>
          <p:cNvPr id="13" name="Rectangle 12"/>
          <p:cNvSpPr/>
          <p:nvPr/>
        </p:nvSpPr>
        <p:spPr>
          <a:xfrm>
            <a:off x="475488" y="4657344"/>
            <a:ext cx="11237976" cy="780288"/>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85216" y="4721352"/>
            <a:ext cx="11018520" cy="670560"/>
          </a:xfrm>
          <a:prstGeom prst="rect">
            <a:avLst/>
          </a:prstGeom>
          <a:noFill/>
        </p:spPr>
        <p:txBody>
          <a:bodyPr wrap="square">
            <a:spAutoFit/>
          </a:bodyPr>
          <a:lstStyle/>
          <a:p>
            <a:pPr algn="l"/>
            <a:r>
              <a:rPr sz="1800" b="0" i="0">
                <a:solidFill>
                  <a:srgbClr val="191919"/>
                </a:solidFill>
                <a:latin typeface="Arial"/>
              </a:rPr>
              <a:t>✓  Include Descendants is almost always needed for drugs — without it you miss most formulations</a:t>
            </a:r>
          </a:p>
        </p:txBody>
      </p:sp>
      <p:sp>
        <p:nvSpPr>
          <p:cNvPr id="15" name="Rectangle 14"/>
          <p:cNvSpPr/>
          <p:nvPr/>
        </p:nvSpPr>
        <p:spPr>
          <a:xfrm>
            <a:off x="475488" y="5529072"/>
            <a:ext cx="11237976" cy="780288"/>
          </a:xfrm>
          <a:prstGeom prst="rect">
            <a:avLst/>
          </a:prstGeom>
          <a:solidFill>
            <a:srgbClr val="F8F2FF"/>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85216" y="5593080"/>
            <a:ext cx="11018520" cy="670560"/>
          </a:xfrm>
          <a:prstGeom prst="rect">
            <a:avLst/>
          </a:prstGeom>
          <a:noFill/>
        </p:spPr>
        <p:txBody>
          <a:bodyPr wrap="square">
            <a:spAutoFit/>
          </a:bodyPr>
          <a:lstStyle/>
          <a:p>
            <a:pPr algn="l"/>
            <a:r>
              <a:rPr sz="1800" b="0" i="0">
                <a:solidFill>
                  <a:srgbClr val="191919"/>
                </a:solidFill>
                <a:latin typeface="Arial"/>
              </a:rPr>
              <a:t>✓  Validate concept sets with SQL: if Atlas and your SQL client disagree, investigate before proceeding</a:t>
            </a:r>
          </a:p>
        </p:txBody>
      </p:sp>
      <p:sp>
        <p:nvSpPr>
          <p:cNvPr id="17" name="TextBox 16"/>
          <p:cNvSpPr txBox="1"/>
          <p:nvPr/>
        </p:nvSpPr>
        <p:spPr>
          <a:xfrm>
            <a:off x="475488" y="6428232"/>
            <a:ext cx="11237976" cy="347472"/>
          </a:xfrm>
          <a:prstGeom prst="rect">
            <a:avLst/>
          </a:prstGeom>
          <a:noFill/>
        </p:spPr>
        <p:txBody>
          <a:bodyPr wrap="square">
            <a:spAutoFit/>
          </a:bodyPr>
          <a:lstStyle/>
          <a:p>
            <a:pPr algn="l"/>
            <a:r>
              <a:rPr sz="1400" b="0" i="1">
                <a:solidFill>
                  <a:srgbClr val="5A5A5A"/>
                </a:solidFill>
                <a:latin typeface="Arial"/>
              </a:rPr>
              <a:t>Next session: Day 3 · Cohort Definition — building your first new-user cohort in ATLAS</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28800"/>
            <a:ext cx="11237976" cy="1188720"/>
          </a:xfrm>
          <a:prstGeom prst="rect">
            <a:avLst/>
          </a:prstGeom>
          <a:noFill/>
        </p:spPr>
        <p:txBody>
          <a:bodyPr wrap="square">
            <a:spAutoFit/>
          </a:bodyPr>
          <a:lstStyle/>
          <a:p>
            <a:pPr algn="l"/>
            <a:r>
              <a:rPr sz="4400" b="1" i="0">
                <a:solidFill>
                  <a:srgbClr val="FFFFFF"/>
                </a:solidFill>
                <a:latin typeface="Gotham Narrow"/>
              </a:rPr>
              <a:t>Thank You.  Questions?</a:t>
            </a:r>
          </a:p>
        </p:txBody>
      </p:sp>
      <p:sp>
        <p:nvSpPr>
          <p:cNvPr id="6" name="TextBox 5"/>
          <p:cNvSpPr txBox="1"/>
          <p:nvPr/>
        </p:nvSpPr>
        <p:spPr>
          <a:xfrm>
            <a:off x="475488" y="3383280"/>
            <a:ext cx="11237976" cy="640080"/>
          </a:xfrm>
          <a:prstGeom prst="rect">
            <a:avLst/>
          </a:prstGeom>
          <a:noFill/>
        </p:spPr>
        <p:txBody>
          <a:bodyPr wrap="square">
            <a:spAutoFit/>
          </a:bodyPr>
          <a:lstStyle/>
          <a:p>
            <a:pPr algn="l"/>
            <a:r>
              <a:rPr sz="2400" b="0" i="0">
                <a:solidFill>
                  <a:srgbClr val="FFFFFF"/>
                </a:solidFill>
                <a:latin typeface="Arial"/>
              </a:rPr>
              <a:t>Danielle Boyce</a:t>
            </a:r>
          </a:p>
        </p:txBody>
      </p:sp>
      <p:sp>
        <p:nvSpPr>
          <p:cNvPr id="7" name="TextBox 6"/>
          <p:cNvSpPr txBox="1"/>
          <p:nvPr/>
        </p:nvSpPr>
        <p:spPr>
          <a:xfrm>
            <a:off x="475488" y="3977639"/>
            <a:ext cx="11237976" cy="640080"/>
          </a:xfrm>
          <a:prstGeom prst="rect">
            <a:avLst/>
          </a:prstGeom>
          <a:noFill/>
        </p:spPr>
        <p:txBody>
          <a:bodyPr wrap="square">
            <a:spAutoFit/>
          </a:bodyPr>
          <a:lstStyle/>
          <a:p>
            <a:pPr algn="l"/>
            <a:r>
              <a:rPr sz="2200" b="0" i="0">
                <a:solidFill>
                  <a:srgbClr val="D9C4E6"/>
                </a:solidFill>
                <a:latin typeface="Arial"/>
              </a:rPr>
              <a:t>dboyce@als.net</a:t>
            </a:r>
          </a:p>
        </p:txBody>
      </p:sp>
      <p:sp>
        <p:nvSpPr>
          <p:cNvPr id="8" name="TextBox 7"/>
          <p:cNvSpPr txBox="1"/>
          <p:nvPr/>
        </p:nvSpPr>
        <p:spPr>
          <a:xfrm>
            <a:off x="475488" y="6309360"/>
            <a:ext cx="8229600" cy="365760"/>
          </a:xfrm>
          <a:prstGeom prst="rect">
            <a:avLst/>
          </a:prstGeom>
          <a:noFill/>
        </p:spPr>
        <p:txBody>
          <a:bodyPr wrap="square">
            <a:spAutoFit/>
          </a:bodyPr>
          <a:lstStyle/>
          <a:p>
            <a:pPr algn="l"/>
            <a:r>
              <a:rPr sz="1300" b="0" i="0">
                <a:solidFill>
                  <a:srgbClr val="AEC4D2"/>
                </a:solidFill>
                <a:latin typeface="Arial"/>
              </a:rPr>
              <a:t>ALS TDI · OHDSI/OMOP Train-the-Trainer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Housekeeping</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Recording: today's session is recorded and shared within 24 hours.</a:t>
            </a:r>
          </a:p>
          <a:p>
            <a:pPr>
              <a:spcBef>
                <a:spcPts val="600"/>
              </a:spcBef>
            </a:pPr>
            <a:r>
              <a:rPr sz="1800">
                <a:solidFill>
                  <a:srgbClr val="191919"/>
                </a:solidFill>
                <a:latin typeface="Arial"/>
              </a:rPr>
              <a:t>Questions: ask anytime in the chat — we'll pause at each section break.</a:t>
            </a:r>
          </a:p>
          <a:p>
            <a:pPr>
              <a:spcBef>
                <a:spcPts val="600"/>
              </a:spcBef>
            </a:pPr>
            <a:r>
              <a:rPr sz="1800">
                <a:solidFill>
                  <a:srgbClr val="191919"/>
                </a:solidFill>
                <a:latin typeface="Arial"/>
              </a:rPr>
              <a:t>Materials: the slides, participant workbook, and Kahoot live in the program repo.</a:t>
            </a:r>
          </a:p>
          <a:p>
            <a:pPr>
              <a:spcBef>
                <a:spcPts val="600"/>
              </a:spcBef>
            </a:pPr>
            <a:r>
              <a:rPr sz="1800">
                <a:solidFill>
                  <a:srgbClr val="191919"/>
                </a:solidFill>
                <a:latin typeface="Arial"/>
              </a:rPr>
              <a:t>Breaks: we'll take a short break partway through the session.</a:t>
            </a:r>
          </a:p>
          <a:p>
            <a:pPr>
              <a:spcBef>
                <a:spcPts val="600"/>
              </a:spcBef>
            </a:pPr>
            <a:r>
              <a:rPr sz="1800">
                <a:solidFill>
                  <a:srgbClr val="191919"/>
                </a:solidFill>
                <a:latin typeface="Arial"/>
              </a:rPr>
              <a:t>Be kind to yourself — this is a lot of material; mastery comes with practice, not in one day.</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Agenda</a:t>
            </a:r>
          </a:p>
        </p:txBody>
      </p:sp>
      <p:sp>
        <p:nvSpPr>
          <p:cNvPr id="5" name="Rectangle 4"/>
          <p:cNvSpPr/>
          <p:nvPr/>
        </p:nvSpPr>
        <p:spPr>
          <a:xfrm>
            <a:off x="475488" y="1161288"/>
            <a:ext cx="1965960" cy="481888"/>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66928" y="1243584"/>
            <a:ext cx="1828800" cy="372160"/>
          </a:xfrm>
          <a:prstGeom prst="rect">
            <a:avLst/>
          </a:prstGeom>
          <a:noFill/>
        </p:spPr>
        <p:txBody>
          <a:bodyPr wrap="square">
            <a:spAutoFit/>
          </a:bodyPr>
          <a:lstStyle/>
          <a:p>
            <a:pPr algn="l"/>
            <a:r>
              <a:rPr sz="1400" b="0" i="0">
                <a:solidFill>
                  <a:srgbClr val="20425A"/>
                </a:solidFill>
                <a:latin typeface="Arial"/>
              </a:rPr>
              <a:t>9:00 – 9:15</a:t>
            </a:r>
          </a:p>
        </p:txBody>
      </p:sp>
      <p:sp>
        <p:nvSpPr>
          <p:cNvPr id="7" name="TextBox 6"/>
          <p:cNvSpPr txBox="1"/>
          <p:nvPr/>
        </p:nvSpPr>
        <p:spPr>
          <a:xfrm>
            <a:off x="2606040" y="1243584"/>
            <a:ext cx="9034272" cy="372160"/>
          </a:xfrm>
          <a:prstGeom prst="rect">
            <a:avLst/>
          </a:prstGeom>
          <a:noFill/>
        </p:spPr>
        <p:txBody>
          <a:bodyPr wrap="square">
            <a:spAutoFit/>
          </a:bodyPr>
          <a:lstStyle/>
          <a:p>
            <a:pPr algn="l"/>
            <a:r>
              <a:rPr sz="1700" b="0" i="0">
                <a:solidFill>
                  <a:srgbClr val="191919"/>
                </a:solidFill>
                <a:latin typeface="Arial"/>
              </a:rPr>
              <a:t>Recap and Q&amp;A from Day 1</a:t>
            </a:r>
          </a:p>
        </p:txBody>
      </p:sp>
      <p:sp>
        <p:nvSpPr>
          <p:cNvPr id="8" name="Rectangle 7"/>
          <p:cNvSpPr/>
          <p:nvPr/>
        </p:nvSpPr>
        <p:spPr>
          <a:xfrm>
            <a:off x="475488" y="1716328"/>
            <a:ext cx="1965960" cy="481888"/>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66928" y="1798624"/>
            <a:ext cx="1828800" cy="372160"/>
          </a:xfrm>
          <a:prstGeom prst="rect">
            <a:avLst/>
          </a:prstGeom>
          <a:noFill/>
        </p:spPr>
        <p:txBody>
          <a:bodyPr wrap="square">
            <a:spAutoFit/>
          </a:bodyPr>
          <a:lstStyle/>
          <a:p>
            <a:pPr algn="l"/>
            <a:r>
              <a:rPr sz="1400" b="0" i="0">
                <a:solidFill>
                  <a:srgbClr val="20425A"/>
                </a:solidFill>
                <a:latin typeface="Arial"/>
              </a:rPr>
              <a:t>9:15 – 10:00</a:t>
            </a:r>
          </a:p>
        </p:txBody>
      </p:sp>
      <p:sp>
        <p:nvSpPr>
          <p:cNvPr id="10" name="TextBox 9"/>
          <p:cNvSpPr txBox="1"/>
          <p:nvPr/>
        </p:nvSpPr>
        <p:spPr>
          <a:xfrm>
            <a:off x="2606040" y="1798624"/>
            <a:ext cx="9034272" cy="372160"/>
          </a:xfrm>
          <a:prstGeom prst="rect">
            <a:avLst/>
          </a:prstGeom>
          <a:noFill/>
        </p:spPr>
        <p:txBody>
          <a:bodyPr wrap="square">
            <a:spAutoFit/>
          </a:bodyPr>
          <a:lstStyle/>
          <a:p>
            <a:pPr algn="l"/>
            <a:r>
              <a:rPr sz="1700" b="0" i="0">
                <a:solidFill>
                  <a:srgbClr val="191919"/>
                </a:solidFill>
                <a:latin typeface="Arial"/>
              </a:rPr>
              <a:t>Part 1: Data quality — Kahn framework and DQD</a:t>
            </a:r>
          </a:p>
        </p:txBody>
      </p:sp>
      <p:sp>
        <p:nvSpPr>
          <p:cNvPr id="11" name="Rectangle 10"/>
          <p:cNvSpPr/>
          <p:nvPr/>
        </p:nvSpPr>
        <p:spPr>
          <a:xfrm>
            <a:off x="475488" y="2271369"/>
            <a:ext cx="1965960" cy="481888"/>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2353665"/>
            <a:ext cx="1828800" cy="372160"/>
          </a:xfrm>
          <a:prstGeom prst="rect">
            <a:avLst/>
          </a:prstGeom>
          <a:noFill/>
        </p:spPr>
        <p:txBody>
          <a:bodyPr wrap="square">
            <a:spAutoFit/>
          </a:bodyPr>
          <a:lstStyle/>
          <a:p>
            <a:pPr algn="l"/>
            <a:r>
              <a:rPr sz="1400" b="0" i="0">
                <a:solidFill>
                  <a:srgbClr val="20425A"/>
                </a:solidFill>
                <a:latin typeface="Arial"/>
              </a:rPr>
              <a:t>10:00 – 10:30</a:t>
            </a:r>
          </a:p>
        </p:txBody>
      </p:sp>
      <p:sp>
        <p:nvSpPr>
          <p:cNvPr id="13" name="TextBox 12"/>
          <p:cNvSpPr txBox="1"/>
          <p:nvPr/>
        </p:nvSpPr>
        <p:spPr>
          <a:xfrm>
            <a:off x="2606040" y="2353665"/>
            <a:ext cx="9034272" cy="372160"/>
          </a:xfrm>
          <a:prstGeom prst="rect">
            <a:avLst/>
          </a:prstGeom>
          <a:noFill/>
        </p:spPr>
        <p:txBody>
          <a:bodyPr wrap="square">
            <a:spAutoFit/>
          </a:bodyPr>
          <a:lstStyle/>
          <a:p>
            <a:pPr algn="l"/>
            <a:r>
              <a:rPr sz="1700" b="0" i="0">
                <a:solidFill>
                  <a:srgbClr val="191919"/>
                </a:solidFill>
                <a:latin typeface="Arial"/>
              </a:rPr>
              <a:t>Live demo: reading a DQD report</a:t>
            </a:r>
          </a:p>
        </p:txBody>
      </p:sp>
      <p:sp>
        <p:nvSpPr>
          <p:cNvPr id="14" name="Rectangle 13"/>
          <p:cNvSpPr/>
          <p:nvPr/>
        </p:nvSpPr>
        <p:spPr>
          <a:xfrm>
            <a:off x="475488" y="2826410"/>
            <a:ext cx="1965960" cy="481888"/>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66928" y="2908706"/>
            <a:ext cx="1828800" cy="372160"/>
          </a:xfrm>
          <a:prstGeom prst="rect">
            <a:avLst/>
          </a:prstGeom>
          <a:noFill/>
        </p:spPr>
        <p:txBody>
          <a:bodyPr wrap="square">
            <a:spAutoFit/>
          </a:bodyPr>
          <a:lstStyle/>
          <a:p>
            <a:pPr algn="l"/>
            <a:r>
              <a:rPr sz="1400" b="0" i="0">
                <a:solidFill>
                  <a:srgbClr val="20425A"/>
                </a:solidFill>
                <a:latin typeface="Arial"/>
              </a:rPr>
              <a:t>10:30 – 10:45</a:t>
            </a:r>
          </a:p>
        </p:txBody>
      </p:sp>
      <p:sp>
        <p:nvSpPr>
          <p:cNvPr id="16" name="TextBox 15"/>
          <p:cNvSpPr txBox="1"/>
          <p:nvPr/>
        </p:nvSpPr>
        <p:spPr>
          <a:xfrm>
            <a:off x="2606040" y="2908706"/>
            <a:ext cx="9034272" cy="372160"/>
          </a:xfrm>
          <a:prstGeom prst="rect">
            <a:avLst/>
          </a:prstGeom>
          <a:noFill/>
        </p:spPr>
        <p:txBody>
          <a:bodyPr wrap="square">
            <a:spAutoFit/>
          </a:bodyPr>
          <a:lstStyle/>
          <a:p>
            <a:pPr algn="l"/>
            <a:r>
              <a:rPr sz="1700" b="0" i="0">
                <a:solidFill>
                  <a:srgbClr val="191919"/>
                </a:solidFill>
                <a:latin typeface="Arial"/>
              </a:rPr>
              <a:t>Break</a:t>
            </a:r>
          </a:p>
        </p:txBody>
      </p:sp>
      <p:sp>
        <p:nvSpPr>
          <p:cNvPr id="17" name="Rectangle 16"/>
          <p:cNvSpPr/>
          <p:nvPr/>
        </p:nvSpPr>
        <p:spPr>
          <a:xfrm>
            <a:off x="475488" y="3381451"/>
            <a:ext cx="1965960" cy="481888"/>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66928" y="3463747"/>
            <a:ext cx="1828800" cy="372160"/>
          </a:xfrm>
          <a:prstGeom prst="rect">
            <a:avLst/>
          </a:prstGeom>
          <a:noFill/>
        </p:spPr>
        <p:txBody>
          <a:bodyPr wrap="square">
            <a:spAutoFit/>
          </a:bodyPr>
          <a:lstStyle/>
          <a:p>
            <a:pPr algn="l"/>
            <a:r>
              <a:rPr sz="1400" b="0" i="0">
                <a:solidFill>
                  <a:srgbClr val="20425A"/>
                </a:solidFill>
                <a:latin typeface="Arial"/>
              </a:rPr>
              <a:t>10:45 – 11:30</a:t>
            </a:r>
          </a:p>
        </p:txBody>
      </p:sp>
      <p:sp>
        <p:nvSpPr>
          <p:cNvPr id="19" name="TextBox 18"/>
          <p:cNvSpPr txBox="1"/>
          <p:nvPr/>
        </p:nvSpPr>
        <p:spPr>
          <a:xfrm>
            <a:off x="2606040" y="3463747"/>
            <a:ext cx="9034272" cy="372160"/>
          </a:xfrm>
          <a:prstGeom prst="rect">
            <a:avLst/>
          </a:prstGeom>
          <a:noFill/>
        </p:spPr>
        <p:txBody>
          <a:bodyPr wrap="square">
            <a:spAutoFit/>
          </a:bodyPr>
          <a:lstStyle/>
          <a:p>
            <a:pPr algn="l"/>
            <a:r>
              <a:rPr sz="1700" b="0" i="0">
                <a:solidFill>
                  <a:srgbClr val="191919"/>
                </a:solidFill>
                <a:latin typeface="Arial"/>
              </a:rPr>
              <a:t>Part 2: Concept sets — what they are and how they work</a:t>
            </a:r>
          </a:p>
        </p:txBody>
      </p:sp>
      <p:sp>
        <p:nvSpPr>
          <p:cNvPr id="20" name="Rectangle 19"/>
          <p:cNvSpPr/>
          <p:nvPr/>
        </p:nvSpPr>
        <p:spPr>
          <a:xfrm>
            <a:off x="475488" y="3936492"/>
            <a:ext cx="1965960" cy="481888"/>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66928" y="4018788"/>
            <a:ext cx="1828800" cy="372160"/>
          </a:xfrm>
          <a:prstGeom prst="rect">
            <a:avLst/>
          </a:prstGeom>
          <a:noFill/>
        </p:spPr>
        <p:txBody>
          <a:bodyPr wrap="square">
            <a:spAutoFit/>
          </a:bodyPr>
          <a:lstStyle/>
          <a:p>
            <a:pPr algn="l"/>
            <a:r>
              <a:rPr sz="1400" b="0" i="0">
                <a:solidFill>
                  <a:srgbClr val="20425A"/>
                </a:solidFill>
                <a:latin typeface="Arial"/>
              </a:rPr>
              <a:t>11:30 – 12:00</a:t>
            </a:r>
          </a:p>
        </p:txBody>
      </p:sp>
      <p:sp>
        <p:nvSpPr>
          <p:cNvPr id="22" name="TextBox 21"/>
          <p:cNvSpPr txBox="1"/>
          <p:nvPr/>
        </p:nvSpPr>
        <p:spPr>
          <a:xfrm>
            <a:off x="2606040" y="4018788"/>
            <a:ext cx="9034272" cy="372160"/>
          </a:xfrm>
          <a:prstGeom prst="rect">
            <a:avLst/>
          </a:prstGeom>
          <a:noFill/>
        </p:spPr>
        <p:txBody>
          <a:bodyPr wrap="square">
            <a:spAutoFit/>
          </a:bodyPr>
          <a:lstStyle/>
          <a:p>
            <a:pPr algn="l"/>
            <a:r>
              <a:rPr sz="1700" b="0" i="0">
                <a:solidFill>
                  <a:srgbClr val="191919"/>
                </a:solidFill>
                <a:latin typeface="Arial"/>
              </a:rPr>
              <a:t>Live demo: building a concept set in ATLAS</a:t>
            </a:r>
          </a:p>
        </p:txBody>
      </p:sp>
      <p:sp>
        <p:nvSpPr>
          <p:cNvPr id="23" name="Rectangle 22"/>
          <p:cNvSpPr/>
          <p:nvPr/>
        </p:nvSpPr>
        <p:spPr>
          <a:xfrm>
            <a:off x="475488" y="4491532"/>
            <a:ext cx="1965960" cy="481888"/>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66928" y="4573828"/>
            <a:ext cx="1828800" cy="372160"/>
          </a:xfrm>
          <a:prstGeom prst="rect">
            <a:avLst/>
          </a:prstGeom>
          <a:noFill/>
        </p:spPr>
        <p:txBody>
          <a:bodyPr wrap="square">
            <a:spAutoFit/>
          </a:bodyPr>
          <a:lstStyle/>
          <a:p>
            <a:pPr algn="l"/>
            <a:r>
              <a:rPr sz="1400" b="0" i="0">
                <a:solidFill>
                  <a:srgbClr val="20425A"/>
                </a:solidFill>
                <a:latin typeface="Arial"/>
              </a:rPr>
              <a:t>12:00 – 13:00</a:t>
            </a:r>
          </a:p>
        </p:txBody>
      </p:sp>
      <p:sp>
        <p:nvSpPr>
          <p:cNvPr id="25" name="TextBox 24"/>
          <p:cNvSpPr txBox="1"/>
          <p:nvPr/>
        </p:nvSpPr>
        <p:spPr>
          <a:xfrm>
            <a:off x="2606040" y="4573828"/>
            <a:ext cx="9034272" cy="372160"/>
          </a:xfrm>
          <a:prstGeom prst="rect">
            <a:avLst/>
          </a:prstGeom>
          <a:noFill/>
        </p:spPr>
        <p:txBody>
          <a:bodyPr wrap="square">
            <a:spAutoFit/>
          </a:bodyPr>
          <a:lstStyle/>
          <a:p>
            <a:pPr algn="l"/>
            <a:r>
              <a:rPr sz="1700" b="0" i="0">
                <a:solidFill>
                  <a:srgbClr val="191919"/>
                </a:solidFill>
                <a:latin typeface="Arial"/>
              </a:rPr>
              <a:t>Lunch</a:t>
            </a:r>
          </a:p>
        </p:txBody>
      </p:sp>
      <p:sp>
        <p:nvSpPr>
          <p:cNvPr id="26" name="Rectangle 25"/>
          <p:cNvSpPr/>
          <p:nvPr/>
        </p:nvSpPr>
        <p:spPr>
          <a:xfrm>
            <a:off x="475488" y="5046573"/>
            <a:ext cx="1965960" cy="481888"/>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66928" y="5128869"/>
            <a:ext cx="1828800" cy="372160"/>
          </a:xfrm>
          <a:prstGeom prst="rect">
            <a:avLst/>
          </a:prstGeom>
          <a:noFill/>
        </p:spPr>
        <p:txBody>
          <a:bodyPr wrap="square">
            <a:spAutoFit/>
          </a:bodyPr>
          <a:lstStyle/>
          <a:p>
            <a:pPr algn="l"/>
            <a:r>
              <a:rPr sz="1400" b="0" i="0">
                <a:solidFill>
                  <a:srgbClr val="20425A"/>
                </a:solidFill>
                <a:latin typeface="Arial"/>
              </a:rPr>
              <a:t>13:00 – 14:30</a:t>
            </a:r>
          </a:p>
        </p:txBody>
      </p:sp>
      <p:sp>
        <p:nvSpPr>
          <p:cNvPr id="28" name="TextBox 27"/>
          <p:cNvSpPr txBox="1"/>
          <p:nvPr/>
        </p:nvSpPr>
        <p:spPr>
          <a:xfrm>
            <a:off x="2606040" y="5128869"/>
            <a:ext cx="9034272" cy="372160"/>
          </a:xfrm>
          <a:prstGeom prst="rect">
            <a:avLst/>
          </a:prstGeom>
          <a:noFill/>
        </p:spPr>
        <p:txBody>
          <a:bodyPr wrap="square">
            <a:spAutoFit/>
          </a:bodyPr>
          <a:lstStyle/>
          <a:p>
            <a:pPr algn="l"/>
            <a:r>
              <a:rPr sz="1700" b="0" i="0">
                <a:solidFill>
                  <a:srgbClr val="191919"/>
                </a:solidFill>
                <a:latin typeface="Arial"/>
              </a:rPr>
              <a:t>SQL lab: build concept set → validate in SQL client</a:t>
            </a:r>
          </a:p>
        </p:txBody>
      </p:sp>
      <p:sp>
        <p:nvSpPr>
          <p:cNvPr id="29" name="Rectangle 28"/>
          <p:cNvSpPr/>
          <p:nvPr/>
        </p:nvSpPr>
        <p:spPr>
          <a:xfrm>
            <a:off x="475488" y="5601614"/>
            <a:ext cx="1965960" cy="481888"/>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6928" y="5683910"/>
            <a:ext cx="1828800" cy="372160"/>
          </a:xfrm>
          <a:prstGeom prst="rect">
            <a:avLst/>
          </a:prstGeom>
          <a:noFill/>
        </p:spPr>
        <p:txBody>
          <a:bodyPr wrap="square">
            <a:spAutoFit/>
          </a:bodyPr>
          <a:lstStyle/>
          <a:p>
            <a:pPr algn="l"/>
            <a:r>
              <a:rPr sz="1400" b="0" i="0">
                <a:solidFill>
                  <a:srgbClr val="20425A"/>
                </a:solidFill>
                <a:latin typeface="Arial"/>
              </a:rPr>
              <a:t>14:30 – 15:00</a:t>
            </a:r>
          </a:p>
        </p:txBody>
      </p:sp>
      <p:sp>
        <p:nvSpPr>
          <p:cNvPr id="31" name="TextBox 30"/>
          <p:cNvSpPr txBox="1"/>
          <p:nvPr/>
        </p:nvSpPr>
        <p:spPr>
          <a:xfrm>
            <a:off x="2606040" y="5683910"/>
            <a:ext cx="9034272" cy="372160"/>
          </a:xfrm>
          <a:prstGeom prst="rect">
            <a:avLst/>
          </a:prstGeom>
          <a:noFill/>
        </p:spPr>
        <p:txBody>
          <a:bodyPr wrap="square">
            <a:spAutoFit/>
          </a:bodyPr>
          <a:lstStyle/>
          <a:p>
            <a:pPr algn="l"/>
            <a:r>
              <a:rPr sz="1700" b="0" i="0">
                <a:solidFill>
                  <a:srgbClr val="191919"/>
                </a:solidFill>
                <a:latin typeface="Arial"/>
              </a:rPr>
              <a:t>Discussion: DQ vs concept set problems</a:t>
            </a:r>
          </a:p>
        </p:txBody>
      </p:sp>
      <p:sp>
        <p:nvSpPr>
          <p:cNvPr id="32" name="Rectangle 31"/>
          <p:cNvSpPr/>
          <p:nvPr/>
        </p:nvSpPr>
        <p:spPr>
          <a:xfrm>
            <a:off x="475488" y="6156655"/>
            <a:ext cx="1965960" cy="481888"/>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566928" y="6238951"/>
            <a:ext cx="1828800" cy="372160"/>
          </a:xfrm>
          <a:prstGeom prst="rect">
            <a:avLst/>
          </a:prstGeom>
          <a:noFill/>
        </p:spPr>
        <p:txBody>
          <a:bodyPr wrap="square">
            <a:spAutoFit/>
          </a:bodyPr>
          <a:lstStyle/>
          <a:p>
            <a:pPr algn="l"/>
            <a:r>
              <a:rPr sz="1400" b="0" i="0">
                <a:solidFill>
                  <a:srgbClr val="20425A"/>
                </a:solidFill>
                <a:latin typeface="Arial"/>
              </a:rPr>
              <a:t>15:00 – 15:30</a:t>
            </a:r>
          </a:p>
        </p:txBody>
      </p:sp>
      <p:sp>
        <p:nvSpPr>
          <p:cNvPr id="34" name="TextBox 33"/>
          <p:cNvSpPr txBox="1"/>
          <p:nvPr/>
        </p:nvSpPr>
        <p:spPr>
          <a:xfrm>
            <a:off x="2606040" y="6238951"/>
            <a:ext cx="9034272" cy="372160"/>
          </a:xfrm>
          <a:prstGeom prst="rect">
            <a:avLst/>
          </a:prstGeom>
          <a:noFill/>
        </p:spPr>
        <p:txBody>
          <a:bodyPr wrap="square">
            <a:spAutoFit/>
          </a:bodyPr>
          <a:lstStyle/>
          <a:p>
            <a:pPr algn="l"/>
            <a:r>
              <a:rPr sz="1700" b="0" i="0">
                <a:solidFill>
                  <a:srgbClr val="191919"/>
                </a:solidFill>
                <a:latin typeface="Arial"/>
              </a:rPr>
              <a:t>Recap, homework, Day 3 preview</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28800"/>
            <a:ext cx="11237976" cy="1463040"/>
          </a:xfrm>
          <a:prstGeom prst="rect">
            <a:avLst/>
          </a:prstGeom>
          <a:noFill/>
        </p:spPr>
        <p:txBody>
          <a:bodyPr wrap="square">
            <a:spAutoFit/>
          </a:bodyPr>
          <a:lstStyle/>
          <a:p>
            <a:pPr algn="l"/>
            <a:r>
              <a:rPr sz="6000" b="1" i="0">
                <a:solidFill>
                  <a:srgbClr val="FFFFFF"/>
                </a:solidFill>
                <a:latin typeface="Gotham Narrow"/>
              </a:rPr>
              <a:t>Kahoot!</a:t>
            </a:r>
          </a:p>
        </p:txBody>
      </p:sp>
      <p:sp>
        <p:nvSpPr>
          <p:cNvPr id="6" name="TextBox 5"/>
          <p:cNvSpPr txBox="1"/>
          <p:nvPr/>
        </p:nvSpPr>
        <p:spPr>
          <a:xfrm>
            <a:off x="475488" y="3474720"/>
            <a:ext cx="11237976" cy="822960"/>
          </a:xfrm>
          <a:prstGeom prst="rect">
            <a:avLst/>
          </a:prstGeom>
          <a:noFill/>
        </p:spPr>
        <p:txBody>
          <a:bodyPr wrap="square">
            <a:spAutoFit/>
          </a:bodyPr>
          <a:lstStyle/>
          <a:p>
            <a:pPr algn="l"/>
            <a:r>
              <a:rPr sz="2400" b="0" i="0">
                <a:solidFill>
                  <a:srgbClr val="FFFFFF"/>
                </a:solidFill>
                <a:latin typeface="Arial"/>
              </a:rPr>
              <a:t>Quick warm-up — let's see what stuck.</a:t>
            </a:r>
          </a:p>
        </p:txBody>
      </p:sp>
      <p:sp>
        <p:nvSpPr>
          <p:cNvPr id="7" name="TextBox 6"/>
          <p:cNvSpPr txBox="1"/>
          <p:nvPr/>
        </p:nvSpPr>
        <p:spPr>
          <a:xfrm>
            <a:off x="475488" y="4389120"/>
            <a:ext cx="11237976" cy="640080"/>
          </a:xfrm>
          <a:prstGeom prst="rect">
            <a:avLst/>
          </a:prstGeom>
          <a:noFill/>
        </p:spPr>
        <p:txBody>
          <a:bodyPr wrap="square">
            <a:spAutoFit/>
          </a:bodyPr>
          <a:lstStyle/>
          <a:p>
            <a:pPr algn="l"/>
            <a:r>
              <a:rPr sz="1800" b="0" i="0">
                <a:solidFill>
                  <a:srgbClr val="F0E3F5"/>
                </a:solidFill>
                <a:latin typeface="Arial"/>
              </a:rPr>
              <a:t>Join at kahoot.it  ·  enter the game PIN on screen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6F6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01168" cy="68580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097280" y="1920240"/>
            <a:ext cx="10177272" cy="2560320"/>
          </a:xfrm>
          <a:prstGeom prst="rect">
            <a:avLst/>
          </a:prstGeom>
          <a:noFill/>
        </p:spPr>
        <p:txBody>
          <a:bodyPr wrap="square">
            <a:spAutoFit/>
          </a:bodyPr>
          <a:lstStyle/>
          <a:p>
            <a:pPr algn="l"/>
            <a:r>
              <a:rPr sz="3200" b="1" i="1">
                <a:solidFill>
                  <a:srgbClr val="20425A"/>
                </a:solidFill>
                <a:latin typeface="Gotham Narrow"/>
              </a:rPr>
              <a:t>“In God we trust. All others must bring data.”</a:t>
            </a:r>
          </a:p>
        </p:txBody>
      </p:sp>
      <p:sp>
        <p:nvSpPr>
          <p:cNvPr id="5" name="TextBox 4"/>
          <p:cNvSpPr txBox="1"/>
          <p:nvPr/>
        </p:nvSpPr>
        <p:spPr>
          <a:xfrm>
            <a:off x="1097280" y="4663440"/>
            <a:ext cx="10177272" cy="640080"/>
          </a:xfrm>
          <a:prstGeom prst="rect">
            <a:avLst/>
          </a:prstGeom>
          <a:noFill/>
        </p:spPr>
        <p:txBody>
          <a:bodyPr wrap="square">
            <a:spAutoFit/>
          </a:bodyPr>
          <a:lstStyle/>
          <a:p>
            <a:pPr algn="l"/>
            <a:r>
              <a:rPr sz="2000" b="0" i="0">
                <a:solidFill>
                  <a:srgbClr val="904199"/>
                </a:solidFill>
                <a:latin typeface="Arial"/>
              </a:rPr>
              <a:t>— W. Edwards Deming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Learning Objectives</a:t>
            </a:r>
          </a:p>
        </p:txBody>
      </p:sp>
      <p:sp>
        <p:nvSpPr>
          <p:cNvPr id="5" name="TextBox 4"/>
          <p:cNvSpPr txBox="1"/>
          <p:nvPr/>
        </p:nvSpPr>
        <p:spPr>
          <a:xfrm>
            <a:off x="475488" y="1124712"/>
            <a:ext cx="11237976" cy="411480"/>
          </a:xfrm>
          <a:prstGeom prst="rect">
            <a:avLst/>
          </a:prstGeom>
          <a:noFill/>
        </p:spPr>
        <p:txBody>
          <a:bodyPr wrap="square">
            <a:spAutoFit/>
          </a:bodyPr>
          <a:lstStyle/>
          <a:p>
            <a:pPr algn="l"/>
            <a:r>
              <a:rPr sz="1700" b="0" i="1">
                <a:solidFill>
                  <a:srgbClr val="5A5A5A"/>
                </a:solidFill>
                <a:latin typeface="Arial"/>
              </a:rPr>
              <a:t>By the end of this session, you will be able to:</a:t>
            </a:r>
          </a:p>
        </p:txBody>
      </p:sp>
      <p:sp>
        <p:nvSpPr>
          <p:cNvPr id="6" name="Rectangle 5"/>
          <p:cNvSpPr/>
          <p:nvPr/>
        </p:nvSpPr>
        <p:spPr>
          <a:xfrm>
            <a:off x="475488" y="1581912"/>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75488" y="1609344"/>
            <a:ext cx="365760" cy="338328"/>
          </a:xfrm>
          <a:prstGeom prst="rect">
            <a:avLst/>
          </a:prstGeom>
          <a:noFill/>
        </p:spPr>
        <p:txBody>
          <a:bodyPr wrap="square">
            <a:spAutoFit/>
          </a:bodyPr>
          <a:lstStyle/>
          <a:p>
            <a:pPr algn="ctr"/>
            <a:r>
              <a:rPr sz="1500" b="1" i="0">
                <a:solidFill>
                  <a:srgbClr val="FFFFFF"/>
                </a:solidFill>
                <a:latin typeface="Arial"/>
              </a:rPr>
              <a:t>1</a:t>
            </a:r>
          </a:p>
        </p:txBody>
      </p:sp>
      <p:sp>
        <p:nvSpPr>
          <p:cNvPr id="8" name="TextBox 7"/>
          <p:cNvSpPr txBox="1"/>
          <p:nvPr/>
        </p:nvSpPr>
        <p:spPr>
          <a:xfrm>
            <a:off x="987552" y="1581912"/>
            <a:ext cx="10680192" cy="594360"/>
          </a:xfrm>
          <a:prstGeom prst="rect">
            <a:avLst/>
          </a:prstGeom>
          <a:noFill/>
        </p:spPr>
        <p:txBody>
          <a:bodyPr wrap="square">
            <a:spAutoFit/>
          </a:bodyPr>
          <a:lstStyle/>
          <a:p>
            <a:pPr algn="l"/>
            <a:r>
              <a:rPr sz="1800" b="0" i="0">
                <a:solidFill>
                  <a:srgbClr val="191919"/>
                </a:solidFill>
                <a:latin typeface="Arial"/>
              </a:rPr>
              <a:t>Explain the Kahn framework: three categories (conformance, completeness, plausibility) and two assessment contexts (verification, validation)</a:t>
            </a:r>
          </a:p>
        </p:txBody>
      </p:sp>
      <p:sp>
        <p:nvSpPr>
          <p:cNvPr id="9" name="Rectangle 8"/>
          <p:cNvSpPr/>
          <p:nvPr/>
        </p:nvSpPr>
        <p:spPr>
          <a:xfrm>
            <a:off x="475488" y="2249424"/>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75488" y="2276856"/>
            <a:ext cx="365760" cy="338328"/>
          </a:xfrm>
          <a:prstGeom prst="rect">
            <a:avLst/>
          </a:prstGeom>
          <a:noFill/>
        </p:spPr>
        <p:txBody>
          <a:bodyPr wrap="square">
            <a:spAutoFit/>
          </a:bodyPr>
          <a:lstStyle/>
          <a:p>
            <a:pPr algn="ctr"/>
            <a:r>
              <a:rPr sz="1500" b="1" i="0">
                <a:solidFill>
                  <a:srgbClr val="FFFFFF"/>
                </a:solidFill>
                <a:latin typeface="Arial"/>
              </a:rPr>
              <a:t>2</a:t>
            </a:r>
          </a:p>
        </p:txBody>
      </p:sp>
      <p:sp>
        <p:nvSpPr>
          <p:cNvPr id="11" name="TextBox 10"/>
          <p:cNvSpPr txBox="1"/>
          <p:nvPr/>
        </p:nvSpPr>
        <p:spPr>
          <a:xfrm>
            <a:off x="987552" y="2249424"/>
            <a:ext cx="10680192" cy="594360"/>
          </a:xfrm>
          <a:prstGeom prst="rect">
            <a:avLst/>
          </a:prstGeom>
          <a:noFill/>
        </p:spPr>
        <p:txBody>
          <a:bodyPr wrap="square">
            <a:spAutoFit/>
          </a:bodyPr>
          <a:lstStyle/>
          <a:p>
            <a:pPr algn="l"/>
            <a:r>
              <a:rPr sz="1800" b="0" i="0">
                <a:solidFill>
                  <a:srgbClr val="191919"/>
                </a:solidFill>
                <a:latin typeface="Arial"/>
              </a:rPr>
              <a:t>Describe what the Data Quality Dashboard checks and how thresholds work</a:t>
            </a:r>
          </a:p>
        </p:txBody>
      </p:sp>
      <p:sp>
        <p:nvSpPr>
          <p:cNvPr id="12" name="Rectangle 11"/>
          <p:cNvSpPr/>
          <p:nvPr/>
        </p:nvSpPr>
        <p:spPr>
          <a:xfrm>
            <a:off x="475488" y="2916936"/>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75488" y="2944368"/>
            <a:ext cx="365760" cy="338328"/>
          </a:xfrm>
          <a:prstGeom prst="rect">
            <a:avLst/>
          </a:prstGeom>
          <a:noFill/>
        </p:spPr>
        <p:txBody>
          <a:bodyPr wrap="square">
            <a:spAutoFit/>
          </a:bodyPr>
          <a:lstStyle/>
          <a:p>
            <a:pPr algn="ctr"/>
            <a:r>
              <a:rPr sz="1500" b="1" i="0">
                <a:solidFill>
                  <a:srgbClr val="FFFFFF"/>
                </a:solidFill>
                <a:latin typeface="Arial"/>
              </a:rPr>
              <a:t>3</a:t>
            </a:r>
          </a:p>
        </p:txBody>
      </p:sp>
      <p:sp>
        <p:nvSpPr>
          <p:cNvPr id="14" name="TextBox 13"/>
          <p:cNvSpPr txBox="1"/>
          <p:nvPr/>
        </p:nvSpPr>
        <p:spPr>
          <a:xfrm>
            <a:off x="987552" y="2916936"/>
            <a:ext cx="10680192" cy="594360"/>
          </a:xfrm>
          <a:prstGeom prst="rect">
            <a:avLst/>
          </a:prstGeom>
          <a:noFill/>
        </p:spPr>
        <p:txBody>
          <a:bodyPr wrap="square">
            <a:spAutoFit/>
          </a:bodyPr>
          <a:lstStyle/>
          <a:p>
            <a:pPr algn="l"/>
            <a:r>
              <a:rPr sz="1800" b="0" i="0">
                <a:solidFill>
                  <a:srgbClr val="191919"/>
                </a:solidFill>
                <a:latin typeface="Arial"/>
              </a:rPr>
              <a:t>Distinguish a true data quality problem from a concept set or cohort definition problem</a:t>
            </a:r>
          </a:p>
        </p:txBody>
      </p:sp>
      <p:sp>
        <p:nvSpPr>
          <p:cNvPr id="15" name="Rectangle 14"/>
          <p:cNvSpPr/>
          <p:nvPr/>
        </p:nvSpPr>
        <p:spPr>
          <a:xfrm>
            <a:off x="475488" y="3584448"/>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75488" y="3611880"/>
            <a:ext cx="365760" cy="338328"/>
          </a:xfrm>
          <a:prstGeom prst="rect">
            <a:avLst/>
          </a:prstGeom>
          <a:noFill/>
        </p:spPr>
        <p:txBody>
          <a:bodyPr wrap="square">
            <a:spAutoFit/>
          </a:bodyPr>
          <a:lstStyle/>
          <a:p>
            <a:pPr algn="ctr"/>
            <a:r>
              <a:rPr sz="1500" b="1" i="0">
                <a:solidFill>
                  <a:srgbClr val="FFFFFF"/>
                </a:solidFill>
                <a:latin typeface="Arial"/>
              </a:rPr>
              <a:t>4</a:t>
            </a:r>
          </a:p>
        </p:txBody>
      </p:sp>
      <p:sp>
        <p:nvSpPr>
          <p:cNvPr id="17" name="TextBox 16"/>
          <p:cNvSpPr txBox="1"/>
          <p:nvPr/>
        </p:nvSpPr>
        <p:spPr>
          <a:xfrm>
            <a:off x="987552" y="3584448"/>
            <a:ext cx="10680192" cy="594360"/>
          </a:xfrm>
          <a:prstGeom prst="rect">
            <a:avLst/>
          </a:prstGeom>
          <a:noFill/>
        </p:spPr>
        <p:txBody>
          <a:bodyPr wrap="square">
            <a:spAutoFit/>
          </a:bodyPr>
          <a:lstStyle/>
          <a:p>
            <a:pPr algn="l"/>
            <a:r>
              <a:rPr sz="1800" b="0" i="0">
                <a:solidFill>
                  <a:srgbClr val="191919"/>
                </a:solidFill>
                <a:latin typeface="Arial"/>
              </a:rPr>
              <a:t>Build a concept set in ATLAS using standard concepts with descendants</a:t>
            </a:r>
          </a:p>
        </p:txBody>
      </p:sp>
      <p:sp>
        <p:nvSpPr>
          <p:cNvPr id="18" name="Rectangle 17"/>
          <p:cNvSpPr/>
          <p:nvPr/>
        </p:nvSpPr>
        <p:spPr>
          <a:xfrm>
            <a:off x="475488" y="4251960"/>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75488" y="4279392"/>
            <a:ext cx="365760" cy="338328"/>
          </a:xfrm>
          <a:prstGeom prst="rect">
            <a:avLst/>
          </a:prstGeom>
          <a:noFill/>
        </p:spPr>
        <p:txBody>
          <a:bodyPr wrap="square">
            <a:spAutoFit/>
          </a:bodyPr>
          <a:lstStyle/>
          <a:p>
            <a:pPr algn="ctr"/>
            <a:r>
              <a:rPr sz="1500" b="1" i="0">
                <a:solidFill>
                  <a:srgbClr val="FFFFFF"/>
                </a:solidFill>
                <a:latin typeface="Arial"/>
              </a:rPr>
              <a:t>5</a:t>
            </a:r>
          </a:p>
        </p:txBody>
      </p:sp>
      <p:sp>
        <p:nvSpPr>
          <p:cNvPr id="20" name="TextBox 19"/>
          <p:cNvSpPr txBox="1"/>
          <p:nvPr/>
        </p:nvSpPr>
        <p:spPr>
          <a:xfrm>
            <a:off x="987552" y="4251960"/>
            <a:ext cx="10680192" cy="594360"/>
          </a:xfrm>
          <a:prstGeom prst="rect">
            <a:avLst/>
          </a:prstGeom>
          <a:noFill/>
        </p:spPr>
        <p:txBody>
          <a:bodyPr wrap="square">
            <a:spAutoFit/>
          </a:bodyPr>
          <a:lstStyle/>
          <a:p>
            <a:pPr algn="l"/>
            <a:r>
              <a:rPr sz="1800" b="0" i="0">
                <a:solidFill>
                  <a:srgbClr val="191919"/>
                </a:solidFill>
                <a:latin typeface="Arial"/>
              </a:rPr>
              <a:t>Validate a concept set against the CDM using SQL and confirm count matches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Let's discuss</a:t>
            </a:r>
          </a:p>
        </p:txBody>
      </p:sp>
      <p:sp>
        <p:nvSpPr>
          <p:cNvPr id="6" name="Rectangle 5"/>
          <p:cNvSpPr/>
          <p:nvPr/>
        </p:nvSpPr>
        <p:spPr>
          <a:xfrm>
            <a:off x="475488" y="2377440"/>
            <a:ext cx="11237976" cy="2194560"/>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8" y="2743200"/>
            <a:ext cx="10506456" cy="1554480"/>
          </a:xfrm>
          <a:prstGeom prst="rect">
            <a:avLst/>
          </a:prstGeom>
          <a:noFill/>
        </p:spPr>
        <p:txBody>
          <a:bodyPr wrap="square">
            <a:spAutoFit/>
          </a:bodyPr>
          <a:lstStyle/>
          <a:p>
            <a:pPr algn="ctr"/>
            <a:r>
              <a:rPr sz="2800" b="1" i="0">
                <a:solidFill>
                  <a:srgbClr val="20425A"/>
                </a:solidFill>
                <a:latin typeface="Gotham Narrow"/>
              </a:rPr>
              <a:t>Tell us about a time you trusted a number that turned out to be wrong.</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475488" y="1737360"/>
            <a:ext cx="822960" cy="8229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01368"/>
            <a:ext cx="822960" cy="731520"/>
          </a:xfrm>
          <a:prstGeom prst="rect">
            <a:avLst/>
          </a:prstGeom>
          <a:noFill/>
        </p:spPr>
        <p:txBody>
          <a:bodyPr wrap="square">
            <a:spAutoFit/>
          </a:bodyPr>
          <a:lstStyle/>
          <a:p>
            <a:pPr algn="ctr"/>
            <a:r>
              <a:rPr sz="3400" b="1" i="0">
                <a:solidFill>
                  <a:srgbClr val="FFFFFF"/>
                </a:solidFill>
                <a:latin typeface="Gotham Narrow"/>
              </a:rPr>
              <a:t>1</a:t>
            </a:r>
          </a:p>
        </p:txBody>
      </p:sp>
      <p:sp>
        <p:nvSpPr>
          <p:cNvPr id="6" name="TextBox 5"/>
          <p:cNvSpPr txBox="1"/>
          <p:nvPr/>
        </p:nvSpPr>
        <p:spPr>
          <a:xfrm>
            <a:off x="1737360" y="1828800"/>
            <a:ext cx="9902952" cy="1005840"/>
          </a:xfrm>
          <a:prstGeom prst="rect">
            <a:avLst/>
          </a:prstGeom>
          <a:noFill/>
        </p:spPr>
        <p:txBody>
          <a:bodyPr wrap="square">
            <a:spAutoFit/>
          </a:bodyPr>
          <a:lstStyle/>
          <a:p>
            <a:pPr algn="l"/>
            <a:r>
              <a:rPr sz="3600" b="1" i="0">
                <a:solidFill>
                  <a:srgbClr val="FFFFFF"/>
                </a:solidFill>
                <a:latin typeface="Gotham Narrow"/>
              </a:rPr>
              <a:t>Data Quality</a:t>
            </a:r>
          </a:p>
        </p:txBody>
      </p:sp>
      <p:sp>
        <p:nvSpPr>
          <p:cNvPr id="7" name="TextBox 6"/>
          <p:cNvSpPr txBox="1"/>
          <p:nvPr/>
        </p:nvSpPr>
        <p:spPr>
          <a:xfrm>
            <a:off x="475488" y="3200400"/>
            <a:ext cx="11237976" cy="1188720"/>
          </a:xfrm>
          <a:prstGeom prst="rect">
            <a:avLst/>
          </a:prstGeom>
          <a:noFill/>
        </p:spPr>
        <p:txBody>
          <a:bodyPr wrap="square">
            <a:spAutoFit/>
          </a:bodyPr>
          <a:lstStyle/>
          <a:p>
            <a:pPr algn="l"/>
            <a:r>
              <a:rPr sz="2000" b="0" i="0">
                <a:solidFill>
                  <a:srgbClr val="D9C4E6"/>
                </a:solidFill>
                <a:latin typeface="Arial"/>
              </a:rPr>
              <a:t>Are the data fit for the question you want to ask?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