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75488" y="1188720"/>
            <a:ext cx="3291840" cy="45720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85216" y="1252728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otham Narrow"/>
              </a:rPr>
              <a:t>DAY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1920240"/>
            <a:ext cx="11237976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otham Narrow"/>
              </a:rPr>
              <a:t>OMOP Common Data Model
and Standardized Vocabularies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4297680"/>
            <a:ext cx="11237976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Participant Workbook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63550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24712"/>
            <a:ext cx="112379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5A5A5A"/>
                </a:solidFill>
                <a:latin typeface="Arial"/>
              </a:rPr>
              <a:t>By the end of this session, you will be able to: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581912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609344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" y="1581912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Explain the purpose of the OMOP CDM and its key design principles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" y="2249424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" y="2276856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" y="2249424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Identify and describe the core clinical and vocabulary tables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" y="2916936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2944368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7552" y="2916936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Distinguish between standard and non-standard concepts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" y="3584448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5488" y="3611880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7552" y="3584448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Navigate Athena to find concepts, relationships, and hierarchies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5488" y="4251960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5488" y="4279392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87552" y="4251960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Write basic SQL queries to explore OMOP CDM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Core Clinical Tables — Fill In the Description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488" y="1143000"/>
          <a:ext cx="11247120" cy="5102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8503920"/>
              </a:tblGrid>
              <a:tr h="566928"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Table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What It Contains (fill in)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person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visit_occurrence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condition_occurrence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drug_exposure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measurement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procedure_occurrence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observation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death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Standard vs Non-Standard Concepts — Key Points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Standard concept: standard_concept = '___'  (fill in)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Non-standard concept: standard_concept = _____ (fill in)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Which table stores the standard concept for a condition? 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Which relationship links an ICD code to its standard SNOMED concept? 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If condition_concept_id = 0, this means: 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Can you build a concept set on an ICD-10-CM code? ___________________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Athena Exercise — Record Your Findings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 I searched for: 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Standard concept name: ___________________________________________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Standard concept_id: _____________________________________________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Vocabulary_id of the standard concept: 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Number of ICD codes that 'Map to' this concept: 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Number of descendant concepts: 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One surprising concept I found in the hierarchy: ____________________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828800"/>
            <a:ext cx="11237976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Gotham Narrow"/>
              </a:rPr>
              <a:t>Thank You.  Questions?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" y="3383280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0">
                <a:solidFill>
                  <a:srgbClr val="FFFFFF"/>
                </a:solidFill>
                <a:latin typeface="Arial"/>
              </a:rPr>
              <a:t>Danielle Boyce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3977639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dboyce@als.net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6309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